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82" r:id="rId3"/>
    <p:sldId id="280" r:id="rId4"/>
    <p:sldId id="296" r:id="rId5"/>
    <p:sldId id="257" r:id="rId6"/>
    <p:sldId id="258" r:id="rId7"/>
    <p:sldId id="283" r:id="rId8"/>
    <p:sldId id="284" r:id="rId9"/>
    <p:sldId id="259" r:id="rId10"/>
    <p:sldId id="285" r:id="rId11"/>
    <p:sldId id="286" r:id="rId12"/>
    <p:sldId id="293" r:id="rId13"/>
    <p:sldId id="294" r:id="rId14"/>
    <p:sldId id="287" r:id="rId15"/>
    <p:sldId id="295" r:id="rId16"/>
    <p:sldId id="289" r:id="rId17"/>
    <p:sldId id="260" r:id="rId18"/>
    <p:sldId id="290" r:id="rId19"/>
    <p:sldId id="261" r:id="rId20"/>
    <p:sldId id="291" r:id="rId21"/>
    <p:sldId id="262" r:id="rId22"/>
    <p:sldId id="292" r:id="rId23"/>
    <p:sldId id="263" r:id="rId24"/>
    <p:sldId id="264" r:id="rId25"/>
    <p:sldId id="273" r:id="rId2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FF"/>
    <a:srgbClr val="99FFCC"/>
    <a:srgbClr val="9999FF"/>
    <a:srgbClr val="66CCFF"/>
    <a:srgbClr val="CCFFCC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_rels/data3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iagrams/_rels/drawing3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3_5">
  <dgm:title val=""/>
  <dgm:desc val=""/>
  <dgm:catLst>
    <dgm:cat type="accent3" pri="11500"/>
  </dgm:catLst>
  <dgm:styleLbl name="node0">
    <dgm:fillClrLst meth="cycle"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alpha val="9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alpha val="90000"/>
      </a:schemeClr>
      <a:schemeClr val="accent3">
        <a:alpha val="5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/>
    <dgm:txEffectClrLst/>
  </dgm:styleLbl>
  <dgm:styleLbl name="lnNode1">
    <dgm:fillClrLst>
      <a:schemeClr val="accent3">
        <a:shade val="90000"/>
      </a:schemeClr>
      <a:schemeClr val="accent3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  <a:alpha val="90000"/>
      </a:schemeClr>
      <a:schemeClr val="accent3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alpha val="90000"/>
        <a:tint val="40000"/>
      </a:schemeClr>
      <a:schemeClr val="accent3">
        <a:alpha val="5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DF29A98-DE18-4137-AA3C-91EEC97EA779}" type="doc">
      <dgm:prSet loTypeId="urn:microsoft.com/office/officeart/2005/8/layout/vList2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ru-RU"/>
        </a:p>
      </dgm:t>
    </dgm:pt>
    <dgm:pt modelId="{7CF14DA9-3F27-4274-865E-64B6FF13C305}">
      <dgm:prSet custT="1"/>
      <dgm:spPr/>
      <dgm:t>
        <a:bodyPr/>
        <a:lstStyle/>
        <a:p>
          <a:pPr algn="just" rtl="0"/>
          <a:r>
            <a:rPr lang="kk-KZ" sz="2800" dirty="0" smtClean="0"/>
            <a:t>Салық менеджменті – бұл нарықтық экономиканы басқарудың жалпы жүйесінің бір бөлігі, яғни жалпы менеджменттің бір бөлігі. Салық менеджментінің негізінде экономиканы айналымға алумен байланысты болса,ал екінші жағынан адамдарды басқаруды атқаратын қызметтің маңызды түрі.</a:t>
          </a:r>
          <a:endParaRPr lang="ru-RU" sz="2800" dirty="0"/>
        </a:p>
      </dgm:t>
    </dgm:pt>
    <dgm:pt modelId="{130E11F9-9A95-43B4-9597-37E27331B40E}" type="parTrans" cxnId="{0CE31903-2A68-4722-8D72-62BE89005550}">
      <dgm:prSet/>
      <dgm:spPr/>
      <dgm:t>
        <a:bodyPr/>
        <a:lstStyle/>
        <a:p>
          <a:endParaRPr lang="ru-RU"/>
        </a:p>
      </dgm:t>
    </dgm:pt>
    <dgm:pt modelId="{4F99627A-26F6-4243-A070-4E4790FDEB68}" type="sibTrans" cxnId="{0CE31903-2A68-4722-8D72-62BE89005550}">
      <dgm:prSet/>
      <dgm:spPr/>
      <dgm:t>
        <a:bodyPr/>
        <a:lstStyle/>
        <a:p>
          <a:endParaRPr lang="ru-RU"/>
        </a:p>
      </dgm:t>
    </dgm:pt>
    <dgm:pt modelId="{9A22D93B-70C0-472A-B215-CDF14D2BA24F}" type="pres">
      <dgm:prSet presAssocID="{ADF29A98-DE18-4137-AA3C-91EEC97EA779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5F6F2F1-A378-4980-97AC-DEC9CAAB331B}" type="pres">
      <dgm:prSet presAssocID="{7CF14DA9-3F27-4274-865E-64B6FF13C305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0C01B97-E48A-46EA-9EC9-02F3E7008DEF}" type="presOf" srcId="{ADF29A98-DE18-4137-AA3C-91EEC97EA779}" destId="{9A22D93B-70C0-472A-B215-CDF14D2BA24F}" srcOrd="0" destOrd="0" presId="urn:microsoft.com/office/officeart/2005/8/layout/vList2"/>
    <dgm:cxn modelId="{DC16172C-80EF-4B54-BBC8-1BC285FCB3C8}" type="presOf" srcId="{7CF14DA9-3F27-4274-865E-64B6FF13C305}" destId="{35F6F2F1-A378-4980-97AC-DEC9CAAB331B}" srcOrd="0" destOrd="0" presId="urn:microsoft.com/office/officeart/2005/8/layout/vList2"/>
    <dgm:cxn modelId="{0CE31903-2A68-4722-8D72-62BE89005550}" srcId="{ADF29A98-DE18-4137-AA3C-91EEC97EA779}" destId="{7CF14DA9-3F27-4274-865E-64B6FF13C305}" srcOrd="0" destOrd="0" parTransId="{130E11F9-9A95-43B4-9597-37E27331B40E}" sibTransId="{4F99627A-26F6-4243-A070-4E4790FDEB68}"/>
    <dgm:cxn modelId="{49155D8C-A822-4BD8-B96C-8CF19943FAA0}" type="presParOf" srcId="{9A22D93B-70C0-472A-B215-CDF14D2BA24F}" destId="{35F6F2F1-A378-4980-97AC-DEC9CAAB331B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DB2A4EA-DB8A-44D9-9A20-2C3ED52598B7}" type="doc">
      <dgm:prSet loTypeId="urn:microsoft.com/office/officeart/2005/8/layout/hierarchy3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301513EB-0171-4A64-8D12-505B5EEC8547}">
      <dgm:prSet custT="1"/>
      <dgm:spPr/>
      <dgm:t>
        <a:bodyPr/>
        <a:lstStyle/>
        <a:p>
          <a:pPr rtl="0"/>
          <a:r>
            <a:rPr lang="kk-KZ" sz="2000" dirty="0" smtClean="0">
              <a:solidFill>
                <a:schemeClr val="tx1"/>
              </a:solidFill>
            </a:rPr>
            <a:t>Салық менеджменті қаржы менеджментінің бір бөлігін құрайды. Қаржылық ғылым және тәжірибесінің объектісі болып, мемлекеттің қаржы шаруашылығы және кәсіпорын табылады. </a:t>
          </a:r>
          <a:endParaRPr lang="ru-RU" sz="2000" dirty="0">
            <a:solidFill>
              <a:schemeClr val="tx1"/>
            </a:solidFill>
          </a:endParaRPr>
        </a:p>
      </dgm:t>
    </dgm:pt>
    <dgm:pt modelId="{7892AF8D-3514-4490-A22D-0C970697A9B1}" type="parTrans" cxnId="{C7F9FBEB-0FC0-4E4B-8365-F074D4E5D24C}">
      <dgm:prSet/>
      <dgm:spPr/>
      <dgm:t>
        <a:bodyPr/>
        <a:lstStyle/>
        <a:p>
          <a:endParaRPr lang="ru-RU" sz="2000">
            <a:solidFill>
              <a:schemeClr val="bg1"/>
            </a:solidFill>
          </a:endParaRPr>
        </a:p>
      </dgm:t>
    </dgm:pt>
    <dgm:pt modelId="{6FD67C69-47F4-449F-A033-2959B57CE76A}" type="sibTrans" cxnId="{C7F9FBEB-0FC0-4E4B-8365-F074D4E5D24C}">
      <dgm:prSet/>
      <dgm:spPr/>
      <dgm:t>
        <a:bodyPr/>
        <a:lstStyle/>
        <a:p>
          <a:endParaRPr lang="ru-RU" sz="2000">
            <a:solidFill>
              <a:schemeClr val="bg1"/>
            </a:solidFill>
          </a:endParaRPr>
        </a:p>
      </dgm:t>
    </dgm:pt>
    <dgm:pt modelId="{75D2F5E3-ED18-4B4F-80F0-107A3A1A5770}">
      <dgm:prSet custT="1"/>
      <dgm:spPr/>
      <dgm:t>
        <a:bodyPr/>
        <a:lstStyle/>
        <a:p>
          <a:pPr rtl="0"/>
          <a:r>
            <a:rPr lang="kk-KZ" sz="2000" dirty="0" smtClean="0"/>
            <a:t>қаржы және салық менеджменті,салық қатынастарының субъектісі және оларды басқаруда кәсіпорын салық төлеуші және мемлекет уәкілеттіктер, салық процесін әр деңгейде ұйымдастыра, жоспарлай және бақылай отырып, кәсіпорынның шаруашылық субъектісі ортасында ғана шектеледі. </a:t>
          </a:r>
          <a:endParaRPr lang="ru-RU" sz="2000" dirty="0">
            <a:solidFill>
              <a:schemeClr val="bg1"/>
            </a:solidFill>
          </a:endParaRPr>
        </a:p>
      </dgm:t>
    </dgm:pt>
    <dgm:pt modelId="{F5D59A11-1539-44C1-A2BE-BF0AA4310349}" type="parTrans" cxnId="{930230E5-0B68-425C-8E5E-A5288939D9AE}">
      <dgm:prSet/>
      <dgm:spPr/>
      <dgm:t>
        <a:bodyPr/>
        <a:lstStyle/>
        <a:p>
          <a:endParaRPr lang="ru-RU" sz="2000">
            <a:solidFill>
              <a:schemeClr val="bg1"/>
            </a:solidFill>
          </a:endParaRPr>
        </a:p>
      </dgm:t>
    </dgm:pt>
    <dgm:pt modelId="{5C5F78B6-AFCE-43D8-9D5B-F4E9411B0055}" type="sibTrans" cxnId="{930230E5-0B68-425C-8E5E-A5288939D9AE}">
      <dgm:prSet/>
      <dgm:spPr/>
      <dgm:t>
        <a:bodyPr/>
        <a:lstStyle/>
        <a:p>
          <a:endParaRPr lang="ru-RU" sz="2000">
            <a:solidFill>
              <a:schemeClr val="bg1"/>
            </a:solidFill>
          </a:endParaRPr>
        </a:p>
      </dgm:t>
    </dgm:pt>
    <dgm:pt modelId="{E52C816E-B5D7-4F9B-81AE-7F7083B482BA}" type="pres">
      <dgm:prSet presAssocID="{9DB2A4EA-DB8A-44D9-9A20-2C3ED52598B7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8C8F5161-6758-49A5-BBC8-95526E92EE8A}" type="pres">
      <dgm:prSet presAssocID="{301513EB-0171-4A64-8D12-505B5EEC8547}" presName="root" presStyleCnt="0"/>
      <dgm:spPr/>
    </dgm:pt>
    <dgm:pt modelId="{AF2681D5-CDF9-4FE5-A625-6991EA5E6B0A}" type="pres">
      <dgm:prSet presAssocID="{301513EB-0171-4A64-8D12-505B5EEC8547}" presName="rootComposite" presStyleCnt="0"/>
      <dgm:spPr/>
    </dgm:pt>
    <dgm:pt modelId="{3DB8DB9C-3BF7-47C8-BDAB-88525A40C294}" type="pres">
      <dgm:prSet presAssocID="{301513EB-0171-4A64-8D12-505B5EEC8547}" presName="rootText" presStyleLbl="node1" presStyleIdx="0" presStyleCnt="2" custScaleY="132008" custLinFactNeighborX="-219" custLinFactNeighborY="17186"/>
      <dgm:spPr/>
      <dgm:t>
        <a:bodyPr/>
        <a:lstStyle/>
        <a:p>
          <a:endParaRPr lang="ru-RU"/>
        </a:p>
      </dgm:t>
    </dgm:pt>
    <dgm:pt modelId="{9915B5DE-35A3-41AC-857F-843191C8C67D}" type="pres">
      <dgm:prSet presAssocID="{301513EB-0171-4A64-8D12-505B5EEC8547}" presName="rootConnector" presStyleLbl="node1" presStyleIdx="0" presStyleCnt="2"/>
      <dgm:spPr/>
      <dgm:t>
        <a:bodyPr/>
        <a:lstStyle/>
        <a:p>
          <a:endParaRPr lang="ru-RU"/>
        </a:p>
      </dgm:t>
    </dgm:pt>
    <dgm:pt modelId="{D50F3376-8D5F-4106-9E7B-CA9D50533C26}" type="pres">
      <dgm:prSet presAssocID="{301513EB-0171-4A64-8D12-505B5EEC8547}" presName="childShape" presStyleCnt="0"/>
      <dgm:spPr/>
    </dgm:pt>
    <dgm:pt modelId="{01BB4454-5842-4346-B6A0-8AFED5FC1860}" type="pres">
      <dgm:prSet presAssocID="{75D2F5E3-ED18-4B4F-80F0-107A3A1A5770}" presName="root" presStyleCnt="0"/>
      <dgm:spPr/>
    </dgm:pt>
    <dgm:pt modelId="{D8C71AB1-EE78-47D7-8589-6B93111368D7}" type="pres">
      <dgm:prSet presAssocID="{75D2F5E3-ED18-4B4F-80F0-107A3A1A5770}" presName="rootComposite" presStyleCnt="0"/>
      <dgm:spPr/>
    </dgm:pt>
    <dgm:pt modelId="{AA9F1BA4-3885-476C-ACC9-6AE61F8E1039}" type="pres">
      <dgm:prSet presAssocID="{75D2F5E3-ED18-4B4F-80F0-107A3A1A5770}" presName="rootText" presStyleLbl="node1" presStyleIdx="1" presStyleCnt="2" custScaleY="300340"/>
      <dgm:spPr/>
      <dgm:t>
        <a:bodyPr/>
        <a:lstStyle/>
        <a:p>
          <a:endParaRPr lang="ru-RU"/>
        </a:p>
      </dgm:t>
    </dgm:pt>
    <dgm:pt modelId="{F9FB65F6-246F-4BD1-9AD3-E997799F963C}" type="pres">
      <dgm:prSet presAssocID="{75D2F5E3-ED18-4B4F-80F0-107A3A1A5770}" presName="rootConnector" presStyleLbl="node1" presStyleIdx="1" presStyleCnt="2"/>
      <dgm:spPr/>
      <dgm:t>
        <a:bodyPr/>
        <a:lstStyle/>
        <a:p>
          <a:endParaRPr lang="ru-RU"/>
        </a:p>
      </dgm:t>
    </dgm:pt>
    <dgm:pt modelId="{9CC144D0-1FEE-46AF-8D43-AF639D5B7998}" type="pres">
      <dgm:prSet presAssocID="{75D2F5E3-ED18-4B4F-80F0-107A3A1A5770}" presName="childShape" presStyleCnt="0"/>
      <dgm:spPr/>
    </dgm:pt>
  </dgm:ptLst>
  <dgm:cxnLst>
    <dgm:cxn modelId="{FEA1BB25-A2BB-45B6-8D56-279E99992C22}" type="presOf" srcId="{75D2F5E3-ED18-4B4F-80F0-107A3A1A5770}" destId="{AA9F1BA4-3885-476C-ACC9-6AE61F8E1039}" srcOrd="0" destOrd="0" presId="urn:microsoft.com/office/officeart/2005/8/layout/hierarchy3"/>
    <dgm:cxn modelId="{CA736D47-38FA-426F-811F-BB9C27A009E7}" type="presOf" srcId="{75D2F5E3-ED18-4B4F-80F0-107A3A1A5770}" destId="{F9FB65F6-246F-4BD1-9AD3-E997799F963C}" srcOrd="1" destOrd="0" presId="urn:microsoft.com/office/officeart/2005/8/layout/hierarchy3"/>
    <dgm:cxn modelId="{6D0417A4-5BB3-4E10-A48F-19475F4EFEB6}" type="presOf" srcId="{9DB2A4EA-DB8A-44D9-9A20-2C3ED52598B7}" destId="{E52C816E-B5D7-4F9B-81AE-7F7083B482BA}" srcOrd="0" destOrd="0" presId="urn:microsoft.com/office/officeart/2005/8/layout/hierarchy3"/>
    <dgm:cxn modelId="{4D03603F-C011-4D0F-9DF7-FEAA66425F7A}" type="presOf" srcId="{301513EB-0171-4A64-8D12-505B5EEC8547}" destId="{9915B5DE-35A3-41AC-857F-843191C8C67D}" srcOrd="1" destOrd="0" presId="urn:microsoft.com/office/officeart/2005/8/layout/hierarchy3"/>
    <dgm:cxn modelId="{C7F9FBEB-0FC0-4E4B-8365-F074D4E5D24C}" srcId="{9DB2A4EA-DB8A-44D9-9A20-2C3ED52598B7}" destId="{301513EB-0171-4A64-8D12-505B5EEC8547}" srcOrd="0" destOrd="0" parTransId="{7892AF8D-3514-4490-A22D-0C970697A9B1}" sibTransId="{6FD67C69-47F4-449F-A033-2959B57CE76A}"/>
    <dgm:cxn modelId="{930230E5-0B68-425C-8E5E-A5288939D9AE}" srcId="{9DB2A4EA-DB8A-44D9-9A20-2C3ED52598B7}" destId="{75D2F5E3-ED18-4B4F-80F0-107A3A1A5770}" srcOrd="1" destOrd="0" parTransId="{F5D59A11-1539-44C1-A2BE-BF0AA4310349}" sibTransId="{5C5F78B6-AFCE-43D8-9D5B-F4E9411B0055}"/>
    <dgm:cxn modelId="{99390284-0540-4B8F-B914-E3A2FB12A6CC}" type="presOf" srcId="{301513EB-0171-4A64-8D12-505B5EEC8547}" destId="{3DB8DB9C-3BF7-47C8-BDAB-88525A40C294}" srcOrd="0" destOrd="0" presId="urn:microsoft.com/office/officeart/2005/8/layout/hierarchy3"/>
    <dgm:cxn modelId="{D825A12A-43AB-4FC2-B417-DD1DAA653590}" type="presParOf" srcId="{E52C816E-B5D7-4F9B-81AE-7F7083B482BA}" destId="{8C8F5161-6758-49A5-BBC8-95526E92EE8A}" srcOrd="0" destOrd="0" presId="urn:microsoft.com/office/officeart/2005/8/layout/hierarchy3"/>
    <dgm:cxn modelId="{29503C25-4329-4DE2-85DF-72414FD7263A}" type="presParOf" srcId="{8C8F5161-6758-49A5-BBC8-95526E92EE8A}" destId="{AF2681D5-CDF9-4FE5-A625-6991EA5E6B0A}" srcOrd="0" destOrd="0" presId="urn:microsoft.com/office/officeart/2005/8/layout/hierarchy3"/>
    <dgm:cxn modelId="{632F4949-48AC-41F7-99C0-C16CE267314C}" type="presParOf" srcId="{AF2681D5-CDF9-4FE5-A625-6991EA5E6B0A}" destId="{3DB8DB9C-3BF7-47C8-BDAB-88525A40C294}" srcOrd="0" destOrd="0" presId="urn:microsoft.com/office/officeart/2005/8/layout/hierarchy3"/>
    <dgm:cxn modelId="{D578AC37-A4A2-468D-9F88-6AE291AC23F7}" type="presParOf" srcId="{AF2681D5-CDF9-4FE5-A625-6991EA5E6B0A}" destId="{9915B5DE-35A3-41AC-857F-843191C8C67D}" srcOrd="1" destOrd="0" presId="urn:microsoft.com/office/officeart/2005/8/layout/hierarchy3"/>
    <dgm:cxn modelId="{ADBE6536-9836-4030-AF21-F3FE66BF21DA}" type="presParOf" srcId="{8C8F5161-6758-49A5-BBC8-95526E92EE8A}" destId="{D50F3376-8D5F-4106-9E7B-CA9D50533C26}" srcOrd="1" destOrd="0" presId="urn:microsoft.com/office/officeart/2005/8/layout/hierarchy3"/>
    <dgm:cxn modelId="{D2282C03-62D1-4F03-8E03-54BCA38D3711}" type="presParOf" srcId="{E52C816E-B5D7-4F9B-81AE-7F7083B482BA}" destId="{01BB4454-5842-4346-B6A0-8AFED5FC1860}" srcOrd="1" destOrd="0" presId="urn:microsoft.com/office/officeart/2005/8/layout/hierarchy3"/>
    <dgm:cxn modelId="{F557D446-7361-47F3-9D45-1738019886E6}" type="presParOf" srcId="{01BB4454-5842-4346-B6A0-8AFED5FC1860}" destId="{D8C71AB1-EE78-47D7-8589-6B93111368D7}" srcOrd="0" destOrd="0" presId="urn:microsoft.com/office/officeart/2005/8/layout/hierarchy3"/>
    <dgm:cxn modelId="{A04BAF05-E52A-45DB-8AA1-11B784678A9E}" type="presParOf" srcId="{D8C71AB1-EE78-47D7-8589-6B93111368D7}" destId="{AA9F1BA4-3885-476C-ACC9-6AE61F8E1039}" srcOrd="0" destOrd="0" presId="urn:microsoft.com/office/officeart/2005/8/layout/hierarchy3"/>
    <dgm:cxn modelId="{5A1639D6-DA2A-4E10-B287-C7BD9408D142}" type="presParOf" srcId="{D8C71AB1-EE78-47D7-8589-6B93111368D7}" destId="{F9FB65F6-246F-4BD1-9AD3-E997799F963C}" srcOrd="1" destOrd="0" presId="urn:microsoft.com/office/officeart/2005/8/layout/hierarchy3"/>
    <dgm:cxn modelId="{30D98BBB-47CB-410A-8A9A-C21791E3799E}" type="presParOf" srcId="{01BB4454-5842-4346-B6A0-8AFED5FC1860}" destId="{9CC144D0-1FEE-46AF-8D43-AF639D5B7998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A6B8B2B-7B09-423A-B280-E22D5862B4AE}" type="doc">
      <dgm:prSet loTypeId="urn:microsoft.com/office/officeart/2005/8/layout/vList3#1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ru-RU"/>
        </a:p>
      </dgm:t>
    </dgm:pt>
    <dgm:pt modelId="{4B54D1D2-9C33-4997-AD7E-1554B1F50DAB}">
      <dgm:prSet/>
      <dgm:spPr/>
      <dgm:t>
        <a:bodyPr/>
        <a:lstStyle/>
        <a:p>
          <a:pPr rtl="0"/>
          <a:r>
            <a:rPr lang="kk-KZ" b="1" dirty="0" smtClean="0">
              <a:solidFill>
                <a:srgbClr val="FF0000"/>
              </a:solidFill>
            </a:rPr>
            <a:t>Макродеңгей</a:t>
          </a:r>
          <a:r>
            <a:rPr lang="kk-KZ" dirty="0" smtClean="0"/>
            <a:t> – мемлекеттік салықтық менеджмент;</a:t>
          </a:r>
          <a:endParaRPr lang="ru-RU" dirty="0"/>
        </a:p>
      </dgm:t>
    </dgm:pt>
    <dgm:pt modelId="{BE8CFEBC-4F23-4B85-9DB1-6CB0A547BFCE}" type="parTrans" cxnId="{3777EE90-A12E-4666-9D85-68477EFF0950}">
      <dgm:prSet/>
      <dgm:spPr/>
      <dgm:t>
        <a:bodyPr/>
        <a:lstStyle/>
        <a:p>
          <a:endParaRPr lang="ru-RU"/>
        </a:p>
      </dgm:t>
    </dgm:pt>
    <dgm:pt modelId="{0EC3CD0E-D222-47ED-877A-59FB5203E080}" type="sibTrans" cxnId="{3777EE90-A12E-4666-9D85-68477EFF0950}">
      <dgm:prSet/>
      <dgm:spPr/>
      <dgm:t>
        <a:bodyPr/>
        <a:lstStyle/>
        <a:p>
          <a:endParaRPr lang="ru-RU"/>
        </a:p>
      </dgm:t>
    </dgm:pt>
    <dgm:pt modelId="{920646F3-9642-458A-A18A-C3EB69DB1C6A}">
      <dgm:prSet/>
      <dgm:spPr/>
      <dgm:t>
        <a:bodyPr/>
        <a:lstStyle/>
        <a:p>
          <a:pPr rtl="0"/>
          <a:r>
            <a:rPr lang="kk-KZ" b="1" dirty="0" smtClean="0">
              <a:solidFill>
                <a:srgbClr val="FF0000"/>
              </a:solidFill>
            </a:rPr>
            <a:t>Микродеңгей – </a:t>
          </a:r>
          <a:r>
            <a:rPr lang="kk-KZ" dirty="0" smtClean="0"/>
            <a:t>кәсіпорынның салық менеджменті немесе бірлескен салықтық менеджмент.</a:t>
          </a:r>
          <a:endParaRPr lang="ru-RU" dirty="0"/>
        </a:p>
      </dgm:t>
    </dgm:pt>
    <dgm:pt modelId="{BE95D295-E4BB-4FE7-B769-4C73F40C42CE}" type="parTrans" cxnId="{F6CD5171-984F-44AF-8A91-75944E6D4B9C}">
      <dgm:prSet/>
      <dgm:spPr/>
      <dgm:t>
        <a:bodyPr/>
        <a:lstStyle/>
        <a:p>
          <a:endParaRPr lang="ru-RU"/>
        </a:p>
      </dgm:t>
    </dgm:pt>
    <dgm:pt modelId="{0B5002FD-D4BF-4554-A48E-AD51641A3297}" type="sibTrans" cxnId="{F6CD5171-984F-44AF-8A91-75944E6D4B9C}">
      <dgm:prSet/>
      <dgm:spPr/>
      <dgm:t>
        <a:bodyPr/>
        <a:lstStyle/>
        <a:p>
          <a:endParaRPr lang="ru-RU"/>
        </a:p>
      </dgm:t>
    </dgm:pt>
    <dgm:pt modelId="{68E5C4CE-2FD3-43B6-B62B-645D4B0B570F}" type="pres">
      <dgm:prSet presAssocID="{2A6B8B2B-7B09-423A-B280-E22D5862B4AE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86B33EA-E246-4A0D-AA28-3347BE2F26D7}" type="pres">
      <dgm:prSet presAssocID="{4B54D1D2-9C33-4997-AD7E-1554B1F50DAB}" presName="composite" presStyleCnt="0"/>
      <dgm:spPr/>
    </dgm:pt>
    <dgm:pt modelId="{312724DD-4BB9-48CF-9866-5F5C51CCCA63}" type="pres">
      <dgm:prSet presAssocID="{4B54D1D2-9C33-4997-AD7E-1554B1F50DAB}" presName="imgShp" presStyleLbl="fgImgPlace1" presStyleIdx="0" presStyleCnt="2"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</dgm:pt>
    <dgm:pt modelId="{0A398073-62D6-46E3-95B2-BD1FF2C36569}" type="pres">
      <dgm:prSet presAssocID="{4B54D1D2-9C33-4997-AD7E-1554B1F50DAB}" presName="txShp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F231C36-D45C-4524-810D-805ACAF61941}" type="pres">
      <dgm:prSet presAssocID="{0EC3CD0E-D222-47ED-877A-59FB5203E080}" presName="spacing" presStyleCnt="0"/>
      <dgm:spPr/>
    </dgm:pt>
    <dgm:pt modelId="{6A22700E-4208-49B5-9BC1-5AF19B9F1B28}" type="pres">
      <dgm:prSet presAssocID="{920646F3-9642-458A-A18A-C3EB69DB1C6A}" presName="composite" presStyleCnt="0"/>
      <dgm:spPr/>
    </dgm:pt>
    <dgm:pt modelId="{4C7CEBE5-2DD0-4332-B750-4549B042FB19}" type="pres">
      <dgm:prSet presAssocID="{920646F3-9642-458A-A18A-C3EB69DB1C6A}" presName="imgShp" presStyleLbl="fgImgPlace1" presStyleIdx="1" presStyleCnt="2"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</dgm:pt>
    <dgm:pt modelId="{300C6D3F-99F1-401B-B814-B256F38110DF}" type="pres">
      <dgm:prSet presAssocID="{920646F3-9642-458A-A18A-C3EB69DB1C6A}" presName="txShp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5C780E2-128B-409F-9A8E-142EC2E85F1F}" type="presOf" srcId="{4B54D1D2-9C33-4997-AD7E-1554B1F50DAB}" destId="{0A398073-62D6-46E3-95B2-BD1FF2C36569}" srcOrd="0" destOrd="0" presId="urn:microsoft.com/office/officeart/2005/8/layout/vList3#1"/>
    <dgm:cxn modelId="{F6CD5171-984F-44AF-8A91-75944E6D4B9C}" srcId="{2A6B8B2B-7B09-423A-B280-E22D5862B4AE}" destId="{920646F3-9642-458A-A18A-C3EB69DB1C6A}" srcOrd="1" destOrd="0" parTransId="{BE95D295-E4BB-4FE7-B769-4C73F40C42CE}" sibTransId="{0B5002FD-D4BF-4554-A48E-AD51641A3297}"/>
    <dgm:cxn modelId="{3777EE90-A12E-4666-9D85-68477EFF0950}" srcId="{2A6B8B2B-7B09-423A-B280-E22D5862B4AE}" destId="{4B54D1D2-9C33-4997-AD7E-1554B1F50DAB}" srcOrd="0" destOrd="0" parTransId="{BE8CFEBC-4F23-4B85-9DB1-6CB0A547BFCE}" sibTransId="{0EC3CD0E-D222-47ED-877A-59FB5203E080}"/>
    <dgm:cxn modelId="{394C85AD-3ECD-490C-8358-F93A626B85E0}" type="presOf" srcId="{920646F3-9642-458A-A18A-C3EB69DB1C6A}" destId="{300C6D3F-99F1-401B-B814-B256F38110DF}" srcOrd="0" destOrd="0" presId="urn:microsoft.com/office/officeart/2005/8/layout/vList3#1"/>
    <dgm:cxn modelId="{F8C921B6-C82F-413C-8B0B-6771A89B6649}" type="presOf" srcId="{2A6B8B2B-7B09-423A-B280-E22D5862B4AE}" destId="{68E5C4CE-2FD3-43B6-B62B-645D4B0B570F}" srcOrd="0" destOrd="0" presId="urn:microsoft.com/office/officeart/2005/8/layout/vList3#1"/>
    <dgm:cxn modelId="{74CAFE3D-1DE7-463C-9F44-1C786C912082}" type="presParOf" srcId="{68E5C4CE-2FD3-43B6-B62B-645D4B0B570F}" destId="{A86B33EA-E246-4A0D-AA28-3347BE2F26D7}" srcOrd="0" destOrd="0" presId="urn:microsoft.com/office/officeart/2005/8/layout/vList3#1"/>
    <dgm:cxn modelId="{D295F224-3E80-4853-972A-1FAF5884445F}" type="presParOf" srcId="{A86B33EA-E246-4A0D-AA28-3347BE2F26D7}" destId="{312724DD-4BB9-48CF-9866-5F5C51CCCA63}" srcOrd="0" destOrd="0" presId="urn:microsoft.com/office/officeart/2005/8/layout/vList3#1"/>
    <dgm:cxn modelId="{11342AE2-CDA8-439E-8842-992C39B9E62B}" type="presParOf" srcId="{A86B33EA-E246-4A0D-AA28-3347BE2F26D7}" destId="{0A398073-62D6-46E3-95B2-BD1FF2C36569}" srcOrd="1" destOrd="0" presId="urn:microsoft.com/office/officeart/2005/8/layout/vList3#1"/>
    <dgm:cxn modelId="{A8569055-4444-422B-89BC-6DCE53DBE71B}" type="presParOf" srcId="{68E5C4CE-2FD3-43B6-B62B-645D4B0B570F}" destId="{8F231C36-D45C-4524-810D-805ACAF61941}" srcOrd="1" destOrd="0" presId="urn:microsoft.com/office/officeart/2005/8/layout/vList3#1"/>
    <dgm:cxn modelId="{3F7E3AC8-97C4-4F0B-AB06-07C7931DCB70}" type="presParOf" srcId="{68E5C4CE-2FD3-43B6-B62B-645D4B0B570F}" destId="{6A22700E-4208-49B5-9BC1-5AF19B9F1B28}" srcOrd="2" destOrd="0" presId="urn:microsoft.com/office/officeart/2005/8/layout/vList3#1"/>
    <dgm:cxn modelId="{B208C5B0-CB2F-4B56-8706-34421B1EAC4A}" type="presParOf" srcId="{6A22700E-4208-49B5-9BC1-5AF19B9F1B28}" destId="{4C7CEBE5-2DD0-4332-B750-4549B042FB19}" srcOrd="0" destOrd="0" presId="urn:microsoft.com/office/officeart/2005/8/layout/vList3#1"/>
    <dgm:cxn modelId="{345E593A-45F3-4744-BA5D-9274C74150AD}" type="presParOf" srcId="{6A22700E-4208-49B5-9BC1-5AF19B9F1B28}" destId="{300C6D3F-99F1-401B-B814-B256F38110DF}" srcOrd="1" destOrd="0" presId="urn:microsoft.com/office/officeart/2005/8/layout/vList3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DF29A98-DE18-4137-AA3C-91EEC97EA779}" type="doc">
      <dgm:prSet loTypeId="urn:microsoft.com/office/officeart/2005/8/layout/vList2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ru-RU"/>
        </a:p>
      </dgm:t>
    </dgm:pt>
    <dgm:pt modelId="{7CF14DA9-3F27-4274-865E-64B6FF13C305}">
      <dgm:prSet custT="1"/>
      <dgm:spPr/>
      <dgm:t>
        <a:bodyPr/>
        <a:lstStyle/>
        <a:p>
          <a:pPr algn="just" rtl="0"/>
          <a:r>
            <a:rPr lang="kk-KZ" sz="2800" dirty="0" smtClean="0"/>
            <a:t>Салық менеджменті ғылыми – тәжірибелі процесс түрінде көрсетіледі, салық механизмін белгіленген заң тәртібімен қызмет етуін, өзінің мазмұнына қарай бір қалыпты және көп жақты, ұйымның мақсатты құрылымы және шарты түрде болуы.</a:t>
          </a:r>
          <a:endParaRPr lang="ru-RU" sz="2800" dirty="0"/>
        </a:p>
      </dgm:t>
    </dgm:pt>
    <dgm:pt modelId="{130E11F9-9A95-43B4-9597-37E27331B40E}" type="parTrans" cxnId="{0CE31903-2A68-4722-8D72-62BE89005550}">
      <dgm:prSet/>
      <dgm:spPr/>
      <dgm:t>
        <a:bodyPr/>
        <a:lstStyle/>
        <a:p>
          <a:endParaRPr lang="ru-RU"/>
        </a:p>
      </dgm:t>
    </dgm:pt>
    <dgm:pt modelId="{4F99627A-26F6-4243-A070-4E4790FDEB68}" type="sibTrans" cxnId="{0CE31903-2A68-4722-8D72-62BE89005550}">
      <dgm:prSet/>
      <dgm:spPr/>
      <dgm:t>
        <a:bodyPr/>
        <a:lstStyle/>
        <a:p>
          <a:endParaRPr lang="ru-RU"/>
        </a:p>
      </dgm:t>
    </dgm:pt>
    <dgm:pt modelId="{9A22D93B-70C0-472A-B215-CDF14D2BA24F}" type="pres">
      <dgm:prSet presAssocID="{ADF29A98-DE18-4137-AA3C-91EEC97EA779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5F6F2F1-A378-4980-97AC-DEC9CAAB331B}" type="pres">
      <dgm:prSet presAssocID="{7CF14DA9-3F27-4274-865E-64B6FF13C305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CE31903-2A68-4722-8D72-62BE89005550}" srcId="{ADF29A98-DE18-4137-AA3C-91EEC97EA779}" destId="{7CF14DA9-3F27-4274-865E-64B6FF13C305}" srcOrd="0" destOrd="0" parTransId="{130E11F9-9A95-43B4-9597-37E27331B40E}" sibTransId="{4F99627A-26F6-4243-A070-4E4790FDEB68}"/>
    <dgm:cxn modelId="{C312B21A-06F1-4AB5-AF0F-99599E584E70}" type="presOf" srcId="{ADF29A98-DE18-4137-AA3C-91EEC97EA779}" destId="{9A22D93B-70C0-472A-B215-CDF14D2BA24F}" srcOrd="0" destOrd="0" presId="urn:microsoft.com/office/officeart/2005/8/layout/vList2"/>
    <dgm:cxn modelId="{ECE6B980-8A82-4619-A776-0986E034CA4F}" type="presOf" srcId="{7CF14DA9-3F27-4274-865E-64B6FF13C305}" destId="{35F6F2F1-A378-4980-97AC-DEC9CAAB331B}" srcOrd="0" destOrd="0" presId="urn:microsoft.com/office/officeart/2005/8/layout/vList2"/>
    <dgm:cxn modelId="{2D6E4857-0932-4ED0-910E-E26F08CEC15C}" type="presParOf" srcId="{9A22D93B-70C0-472A-B215-CDF14D2BA24F}" destId="{35F6F2F1-A378-4980-97AC-DEC9CAAB331B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21D2884-5744-4D90-9DB3-D709EF6FBFC0}" type="doc">
      <dgm:prSet loTypeId="urn:microsoft.com/office/officeart/2005/8/layout/default#1" loCatId="list" qsTypeId="urn:microsoft.com/office/officeart/2005/8/quickstyle/simple1" qsCatId="simple" csTypeId="urn:microsoft.com/office/officeart/2005/8/colors/accent3_5" csCatId="accent3" phldr="1"/>
      <dgm:spPr/>
      <dgm:t>
        <a:bodyPr/>
        <a:lstStyle/>
        <a:p>
          <a:endParaRPr lang="ru-RU"/>
        </a:p>
      </dgm:t>
    </dgm:pt>
    <dgm:pt modelId="{755DC236-46AB-4BF1-BD9E-085308E3951F}">
      <dgm:prSet custT="1"/>
      <dgm:spPr/>
      <dgm:t>
        <a:bodyPr/>
        <a:lstStyle/>
        <a:p>
          <a:pPr rtl="0"/>
          <a:r>
            <a:rPr lang="ru-RU" sz="2400" b="1" dirty="0" smtClean="0">
              <a:solidFill>
                <a:schemeClr val="tx1"/>
              </a:solidFill>
            </a:rPr>
            <a:t>- </a:t>
          </a:r>
          <a:r>
            <a:rPr lang="ru-RU" sz="2400" b="1" dirty="0" err="1" smtClean="0">
              <a:solidFill>
                <a:schemeClr val="tx1"/>
              </a:solidFill>
            </a:rPr>
            <a:t>салық процесін</a:t>
          </a:r>
          <a:r>
            <a:rPr lang="ru-RU" sz="2400" b="1" dirty="0" smtClean="0">
              <a:solidFill>
                <a:schemeClr val="tx1"/>
              </a:solidFill>
            </a:rPr>
            <a:t> </a:t>
          </a:r>
          <a:r>
            <a:rPr lang="ru-RU" sz="2400" b="1" dirty="0" err="1" smtClean="0">
              <a:solidFill>
                <a:schemeClr val="tx1"/>
              </a:solidFill>
            </a:rPr>
            <a:t>басқаруды ұйымдастыру;</a:t>
          </a:r>
          <a:r>
            <a:rPr lang="ru-RU" sz="2400" b="1" dirty="0" smtClean="0">
              <a:solidFill>
                <a:schemeClr val="tx1"/>
              </a:solidFill>
            </a:rPr>
            <a:t/>
          </a:r>
          <a:br>
            <a:rPr lang="ru-RU" sz="2400" b="1" dirty="0" smtClean="0">
              <a:solidFill>
                <a:schemeClr val="tx1"/>
              </a:solidFill>
            </a:rPr>
          </a:br>
          <a:endParaRPr lang="ru-RU" sz="2400" b="1" dirty="0">
            <a:solidFill>
              <a:schemeClr val="tx1"/>
            </a:solidFill>
          </a:endParaRPr>
        </a:p>
      </dgm:t>
    </dgm:pt>
    <dgm:pt modelId="{6673AD6E-8326-468E-BFCC-F0BE423DA992}" type="parTrans" cxnId="{7A875D36-BFC4-43CF-AAF7-8B144BB1500F}">
      <dgm:prSet/>
      <dgm:spPr/>
      <dgm:t>
        <a:bodyPr/>
        <a:lstStyle/>
        <a:p>
          <a:endParaRPr lang="ru-RU" sz="2400"/>
        </a:p>
      </dgm:t>
    </dgm:pt>
    <dgm:pt modelId="{BA7A5FE4-F1D5-4D40-945B-FD7750A3E6F9}" type="sibTrans" cxnId="{7A875D36-BFC4-43CF-AAF7-8B144BB1500F}">
      <dgm:prSet/>
      <dgm:spPr/>
      <dgm:t>
        <a:bodyPr/>
        <a:lstStyle/>
        <a:p>
          <a:endParaRPr lang="ru-RU" sz="2400"/>
        </a:p>
      </dgm:t>
    </dgm:pt>
    <dgm:pt modelId="{E2E1079D-304C-4D6D-B648-8A19DC412034}">
      <dgm:prSet custT="1"/>
      <dgm:spPr>
        <a:solidFill>
          <a:schemeClr val="accent6">
            <a:lumMod val="75000"/>
            <a:alpha val="76667"/>
          </a:schemeClr>
        </a:solidFill>
      </dgm:spPr>
      <dgm:t>
        <a:bodyPr/>
        <a:lstStyle/>
        <a:p>
          <a:pPr rtl="0"/>
          <a:r>
            <a:rPr lang="ru-RU" sz="2400" b="1" dirty="0" smtClean="0">
              <a:solidFill>
                <a:schemeClr val="tx1"/>
              </a:solidFill>
            </a:rPr>
            <a:t>- </a:t>
          </a:r>
          <a:r>
            <a:rPr lang="ru-RU" sz="2400" b="1" dirty="0" err="1" smtClean="0">
              <a:solidFill>
                <a:schemeClr val="tx1"/>
              </a:solidFill>
            </a:rPr>
            <a:t>салықтық жоспарлау</a:t>
          </a:r>
          <a:r>
            <a:rPr lang="ru-RU" sz="2400" b="1" dirty="0" smtClean="0">
              <a:solidFill>
                <a:schemeClr val="tx1"/>
              </a:solidFill>
            </a:rPr>
            <a:t>;</a:t>
          </a:r>
          <a:endParaRPr lang="ru-RU" sz="2400" b="1" dirty="0">
            <a:solidFill>
              <a:schemeClr val="tx1"/>
            </a:solidFill>
          </a:endParaRPr>
        </a:p>
      </dgm:t>
    </dgm:pt>
    <dgm:pt modelId="{92A1C96F-1E28-46B2-9858-47AB850DAFFA}" type="parTrans" cxnId="{749DACA2-7D59-4313-8B77-E8F50E929303}">
      <dgm:prSet/>
      <dgm:spPr/>
      <dgm:t>
        <a:bodyPr/>
        <a:lstStyle/>
        <a:p>
          <a:endParaRPr lang="ru-RU" sz="2400"/>
        </a:p>
      </dgm:t>
    </dgm:pt>
    <dgm:pt modelId="{E1E762AA-4571-417B-AD99-7F4176C65CFD}" type="sibTrans" cxnId="{749DACA2-7D59-4313-8B77-E8F50E929303}">
      <dgm:prSet/>
      <dgm:spPr/>
      <dgm:t>
        <a:bodyPr/>
        <a:lstStyle/>
        <a:p>
          <a:endParaRPr lang="ru-RU" sz="2400"/>
        </a:p>
      </dgm:t>
    </dgm:pt>
    <dgm:pt modelId="{D36475F3-AC4C-4ECE-970A-EDB2611A7800}">
      <dgm:prSet custT="1"/>
      <dgm:spPr>
        <a:solidFill>
          <a:schemeClr val="accent6">
            <a:lumMod val="75000"/>
            <a:alpha val="63333"/>
          </a:schemeClr>
        </a:solidFill>
      </dgm:spPr>
      <dgm:t>
        <a:bodyPr/>
        <a:lstStyle/>
        <a:p>
          <a:pPr rtl="0"/>
          <a:r>
            <a:rPr lang="ru-RU" sz="2400" b="1" dirty="0" err="1" smtClean="0">
              <a:solidFill>
                <a:schemeClr val="tx1"/>
              </a:solidFill>
            </a:rPr>
            <a:t>салықтық реттеу</a:t>
          </a:r>
          <a:r>
            <a:rPr lang="ru-RU" sz="2400" b="1" dirty="0" smtClean="0">
              <a:solidFill>
                <a:schemeClr val="tx1"/>
              </a:solidFill>
            </a:rPr>
            <a:t>;</a:t>
          </a:r>
          <a:r>
            <a:rPr lang="ru-RU" sz="2400" dirty="0" smtClean="0"/>
            <a:t/>
          </a:r>
          <a:br>
            <a:rPr lang="ru-RU" sz="2400" dirty="0" smtClean="0"/>
          </a:br>
          <a:endParaRPr lang="ru-RU" sz="2400" dirty="0"/>
        </a:p>
      </dgm:t>
    </dgm:pt>
    <dgm:pt modelId="{9655251D-EF81-4EDD-AF83-F3DDFACD5D06}" type="parTrans" cxnId="{FD9FB7C9-7FC0-4523-9AB0-9DB2B3A71458}">
      <dgm:prSet/>
      <dgm:spPr/>
      <dgm:t>
        <a:bodyPr/>
        <a:lstStyle/>
        <a:p>
          <a:endParaRPr lang="ru-RU" sz="2400"/>
        </a:p>
      </dgm:t>
    </dgm:pt>
    <dgm:pt modelId="{4FDDDB32-BFF0-4824-BD8A-9441CF59E570}" type="sibTrans" cxnId="{FD9FB7C9-7FC0-4523-9AB0-9DB2B3A71458}">
      <dgm:prSet/>
      <dgm:spPr/>
      <dgm:t>
        <a:bodyPr/>
        <a:lstStyle/>
        <a:p>
          <a:endParaRPr lang="ru-RU" sz="2400"/>
        </a:p>
      </dgm:t>
    </dgm:pt>
    <dgm:pt modelId="{672FBEBD-BD2D-4CC0-95FF-1DE7770BA9DD}">
      <dgm:prSet custT="1"/>
      <dgm:spPr>
        <a:solidFill>
          <a:schemeClr val="accent6">
            <a:alpha val="50000"/>
          </a:schemeClr>
        </a:solidFill>
      </dgm:spPr>
      <dgm:t>
        <a:bodyPr/>
        <a:lstStyle/>
        <a:p>
          <a:pPr rtl="0"/>
          <a:r>
            <a:rPr lang="ru-RU" sz="2400" b="1" dirty="0" smtClean="0">
              <a:solidFill>
                <a:schemeClr val="tx1"/>
              </a:solidFill>
            </a:rPr>
            <a:t>- </a:t>
          </a:r>
          <a:r>
            <a:rPr lang="ru-RU" sz="2400" b="1" dirty="0" err="1" smtClean="0">
              <a:solidFill>
                <a:schemeClr val="tx1"/>
              </a:solidFill>
            </a:rPr>
            <a:t>салықтық бақылау.</a:t>
          </a:r>
          <a:endParaRPr lang="ru-RU" sz="2400" b="1" dirty="0">
            <a:solidFill>
              <a:schemeClr val="tx1"/>
            </a:solidFill>
          </a:endParaRPr>
        </a:p>
      </dgm:t>
    </dgm:pt>
    <dgm:pt modelId="{15F76386-BEE8-4476-A3BD-DF0DFB8A44FC}" type="parTrans" cxnId="{AE592C0D-4187-48A9-B7CE-BA07B10B9118}">
      <dgm:prSet/>
      <dgm:spPr/>
      <dgm:t>
        <a:bodyPr/>
        <a:lstStyle/>
        <a:p>
          <a:endParaRPr lang="ru-RU" sz="2400"/>
        </a:p>
      </dgm:t>
    </dgm:pt>
    <dgm:pt modelId="{6E77FE79-F770-4E3D-94D1-4B786EDA673F}" type="sibTrans" cxnId="{AE592C0D-4187-48A9-B7CE-BA07B10B9118}">
      <dgm:prSet/>
      <dgm:spPr/>
      <dgm:t>
        <a:bodyPr/>
        <a:lstStyle/>
        <a:p>
          <a:endParaRPr lang="ru-RU" sz="2400"/>
        </a:p>
      </dgm:t>
    </dgm:pt>
    <dgm:pt modelId="{277765E9-B628-455D-BF57-71B59F4378A2}" type="pres">
      <dgm:prSet presAssocID="{D21D2884-5744-4D90-9DB3-D709EF6FBFC0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D756D43-8F79-4724-BF32-FFDDE3A18114}" type="pres">
      <dgm:prSet presAssocID="{755DC236-46AB-4BF1-BD9E-085308E3951F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C291A23-9B03-4E8A-B151-AA6063335D16}" type="pres">
      <dgm:prSet presAssocID="{BA7A5FE4-F1D5-4D40-945B-FD7750A3E6F9}" presName="sibTrans" presStyleCnt="0"/>
      <dgm:spPr/>
    </dgm:pt>
    <dgm:pt modelId="{1359D7C0-95B0-4A0B-9C36-9F8A7614BE34}" type="pres">
      <dgm:prSet presAssocID="{E2E1079D-304C-4D6D-B648-8A19DC412034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BF71B1A-E502-4A51-A12F-74877D9EAE15}" type="pres">
      <dgm:prSet presAssocID="{E1E762AA-4571-417B-AD99-7F4176C65CFD}" presName="sibTrans" presStyleCnt="0"/>
      <dgm:spPr/>
    </dgm:pt>
    <dgm:pt modelId="{F31E0FDA-DC9C-4F67-B516-4A06D32FD64F}" type="pres">
      <dgm:prSet presAssocID="{D36475F3-AC4C-4ECE-970A-EDB2611A7800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8FDCCED-8E1B-4050-88B7-185CE5795F95}" type="pres">
      <dgm:prSet presAssocID="{4FDDDB32-BFF0-4824-BD8A-9441CF59E570}" presName="sibTrans" presStyleCnt="0"/>
      <dgm:spPr/>
    </dgm:pt>
    <dgm:pt modelId="{BECE1BC7-5A9E-4037-B58A-33B20AC6C958}" type="pres">
      <dgm:prSet presAssocID="{672FBEBD-BD2D-4CC0-95FF-1DE7770BA9DD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870C39D-5B74-4973-8199-A7E9BA60369B}" type="presOf" srcId="{672FBEBD-BD2D-4CC0-95FF-1DE7770BA9DD}" destId="{BECE1BC7-5A9E-4037-B58A-33B20AC6C958}" srcOrd="0" destOrd="0" presId="urn:microsoft.com/office/officeart/2005/8/layout/default#1"/>
    <dgm:cxn modelId="{749DACA2-7D59-4313-8B77-E8F50E929303}" srcId="{D21D2884-5744-4D90-9DB3-D709EF6FBFC0}" destId="{E2E1079D-304C-4D6D-B648-8A19DC412034}" srcOrd="1" destOrd="0" parTransId="{92A1C96F-1E28-46B2-9858-47AB850DAFFA}" sibTransId="{E1E762AA-4571-417B-AD99-7F4176C65CFD}"/>
    <dgm:cxn modelId="{7A875D36-BFC4-43CF-AAF7-8B144BB1500F}" srcId="{D21D2884-5744-4D90-9DB3-D709EF6FBFC0}" destId="{755DC236-46AB-4BF1-BD9E-085308E3951F}" srcOrd="0" destOrd="0" parTransId="{6673AD6E-8326-468E-BFCC-F0BE423DA992}" sibTransId="{BA7A5FE4-F1D5-4D40-945B-FD7750A3E6F9}"/>
    <dgm:cxn modelId="{AE592C0D-4187-48A9-B7CE-BA07B10B9118}" srcId="{D21D2884-5744-4D90-9DB3-D709EF6FBFC0}" destId="{672FBEBD-BD2D-4CC0-95FF-1DE7770BA9DD}" srcOrd="3" destOrd="0" parTransId="{15F76386-BEE8-4476-A3BD-DF0DFB8A44FC}" sibTransId="{6E77FE79-F770-4E3D-94D1-4B786EDA673F}"/>
    <dgm:cxn modelId="{FDF1905C-2E0F-4710-B0AE-8751AC8BCFA4}" type="presOf" srcId="{D21D2884-5744-4D90-9DB3-D709EF6FBFC0}" destId="{277765E9-B628-455D-BF57-71B59F4378A2}" srcOrd="0" destOrd="0" presId="urn:microsoft.com/office/officeart/2005/8/layout/default#1"/>
    <dgm:cxn modelId="{DDA81641-7421-4F97-A30E-B400105AF79F}" type="presOf" srcId="{D36475F3-AC4C-4ECE-970A-EDB2611A7800}" destId="{F31E0FDA-DC9C-4F67-B516-4A06D32FD64F}" srcOrd="0" destOrd="0" presId="urn:microsoft.com/office/officeart/2005/8/layout/default#1"/>
    <dgm:cxn modelId="{E914C193-BE2F-48D7-B8C4-79C27CAC1A1A}" type="presOf" srcId="{755DC236-46AB-4BF1-BD9E-085308E3951F}" destId="{AD756D43-8F79-4724-BF32-FFDDE3A18114}" srcOrd="0" destOrd="0" presId="urn:microsoft.com/office/officeart/2005/8/layout/default#1"/>
    <dgm:cxn modelId="{6C14DB1B-5F92-428D-BA78-DC0456264D5C}" type="presOf" srcId="{E2E1079D-304C-4D6D-B648-8A19DC412034}" destId="{1359D7C0-95B0-4A0B-9C36-9F8A7614BE34}" srcOrd="0" destOrd="0" presId="urn:microsoft.com/office/officeart/2005/8/layout/default#1"/>
    <dgm:cxn modelId="{FD9FB7C9-7FC0-4523-9AB0-9DB2B3A71458}" srcId="{D21D2884-5744-4D90-9DB3-D709EF6FBFC0}" destId="{D36475F3-AC4C-4ECE-970A-EDB2611A7800}" srcOrd="2" destOrd="0" parTransId="{9655251D-EF81-4EDD-AF83-F3DDFACD5D06}" sibTransId="{4FDDDB32-BFF0-4824-BD8A-9441CF59E570}"/>
    <dgm:cxn modelId="{DC992003-E28E-4BCB-A0A8-89C4CAD0103C}" type="presParOf" srcId="{277765E9-B628-455D-BF57-71B59F4378A2}" destId="{AD756D43-8F79-4724-BF32-FFDDE3A18114}" srcOrd="0" destOrd="0" presId="urn:microsoft.com/office/officeart/2005/8/layout/default#1"/>
    <dgm:cxn modelId="{117641C6-62A2-403A-8AF6-E228E6079398}" type="presParOf" srcId="{277765E9-B628-455D-BF57-71B59F4378A2}" destId="{9C291A23-9B03-4E8A-B151-AA6063335D16}" srcOrd="1" destOrd="0" presId="urn:microsoft.com/office/officeart/2005/8/layout/default#1"/>
    <dgm:cxn modelId="{7086044C-8018-4449-944D-8A02DA96A59F}" type="presParOf" srcId="{277765E9-B628-455D-BF57-71B59F4378A2}" destId="{1359D7C0-95B0-4A0B-9C36-9F8A7614BE34}" srcOrd="2" destOrd="0" presId="urn:microsoft.com/office/officeart/2005/8/layout/default#1"/>
    <dgm:cxn modelId="{0BA9E2F5-E786-4FE4-A423-34EAB64647C4}" type="presParOf" srcId="{277765E9-B628-455D-BF57-71B59F4378A2}" destId="{4BF71B1A-E502-4A51-A12F-74877D9EAE15}" srcOrd="3" destOrd="0" presId="urn:microsoft.com/office/officeart/2005/8/layout/default#1"/>
    <dgm:cxn modelId="{FB917B48-6D9E-4D65-9C1D-62C22D56BAFB}" type="presParOf" srcId="{277765E9-B628-455D-BF57-71B59F4378A2}" destId="{F31E0FDA-DC9C-4F67-B516-4A06D32FD64F}" srcOrd="4" destOrd="0" presId="urn:microsoft.com/office/officeart/2005/8/layout/default#1"/>
    <dgm:cxn modelId="{3D939370-E68E-46E9-B505-9CFF825D302B}" type="presParOf" srcId="{277765E9-B628-455D-BF57-71B59F4378A2}" destId="{58FDCCED-8E1B-4050-88B7-185CE5795F95}" srcOrd="5" destOrd="0" presId="urn:microsoft.com/office/officeart/2005/8/layout/default#1"/>
    <dgm:cxn modelId="{3760EAEA-3361-4813-A6DD-7A2F168FA781}" type="presParOf" srcId="{277765E9-B628-455D-BF57-71B59F4378A2}" destId="{BECE1BC7-5A9E-4037-B58A-33B20AC6C958}" srcOrd="6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10C841BD-3E37-43BE-ADED-C9CC6B5299BE}" type="doc">
      <dgm:prSet loTypeId="urn:microsoft.com/office/officeart/2005/8/layout/hProcess9" loCatId="process" qsTypeId="urn:microsoft.com/office/officeart/2005/8/quickstyle/simple3" qsCatId="simple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2814D587-2F79-4FD1-B7DC-144AC5068C31}">
      <dgm:prSet custT="1"/>
      <dgm:spPr/>
      <dgm:t>
        <a:bodyPr/>
        <a:lstStyle/>
        <a:p>
          <a:pPr rtl="0"/>
          <a:r>
            <a:rPr lang="kk-KZ" sz="2800" b="1" dirty="0" smtClean="0">
              <a:solidFill>
                <a:srgbClr val="FF0000"/>
              </a:solidFill>
            </a:rPr>
            <a:t>Салық менеджментінің субъектісі </a:t>
          </a:r>
          <a:r>
            <a:rPr lang="kk-KZ" sz="2800" b="1" dirty="0" smtClean="0"/>
            <a:t>-  болып заң шығарушы және орындаушы уәкілет ретінде мемлекет, сонымен қатар салық төлеуші заңды тұлғалар.</a:t>
          </a:r>
          <a:endParaRPr lang="ru-RU" sz="2800" b="1" dirty="0"/>
        </a:p>
      </dgm:t>
    </dgm:pt>
    <dgm:pt modelId="{623769DD-F08D-4949-9437-39776618CE73}" type="parTrans" cxnId="{2B74777E-069F-4D0B-B4A1-FEF65007F190}">
      <dgm:prSet/>
      <dgm:spPr/>
      <dgm:t>
        <a:bodyPr/>
        <a:lstStyle/>
        <a:p>
          <a:endParaRPr lang="ru-RU"/>
        </a:p>
      </dgm:t>
    </dgm:pt>
    <dgm:pt modelId="{B3E04759-298C-499A-8D2D-6F1C9EE47A1E}" type="sibTrans" cxnId="{2B74777E-069F-4D0B-B4A1-FEF65007F190}">
      <dgm:prSet/>
      <dgm:spPr/>
      <dgm:t>
        <a:bodyPr/>
        <a:lstStyle/>
        <a:p>
          <a:endParaRPr lang="ru-RU"/>
        </a:p>
      </dgm:t>
    </dgm:pt>
    <dgm:pt modelId="{6B01D430-3CAA-4189-A118-7A5D3A25B5BE}">
      <dgm:prSet custT="1"/>
      <dgm:spPr/>
      <dgm:t>
        <a:bodyPr/>
        <a:lstStyle/>
        <a:p>
          <a:pPr rtl="0"/>
          <a:r>
            <a:rPr lang="kk-KZ" sz="2400" b="1" dirty="0" smtClean="0">
              <a:solidFill>
                <a:srgbClr val="FF0000"/>
              </a:solidFill>
            </a:rPr>
            <a:t>Салық менеджментінің объектісі </a:t>
          </a:r>
          <a:r>
            <a:rPr lang="kk-KZ" sz="2400" b="1" dirty="0" smtClean="0"/>
            <a:t>-  салық ағымдар болып табылады, салықпен өзінің қызметін орындау қорытындысында қозғалысын аяқтау, сонымен қатар макро – микродеңгейдегі салық процесстері.</a:t>
          </a:r>
          <a:endParaRPr lang="ru-RU" sz="2400" b="1" dirty="0"/>
        </a:p>
      </dgm:t>
    </dgm:pt>
    <dgm:pt modelId="{03ADFDFA-3481-4FB6-B298-3674E5BB8151}" type="parTrans" cxnId="{7E4F0596-B9F3-4CD3-B5EE-A52684B9EF26}">
      <dgm:prSet/>
      <dgm:spPr/>
      <dgm:t>
        <a:bodyPr/>
        <a:lstStyle/>
        <a:p>
          <a:endParaRPr lang="ru-RU"/>
        </a:p>
      </dgm:t>
    </dgm:pt>
    <dgm:pt modelId="{2D750E74-BBC2-4B57-877B-52C2A3F0867D}" type="sibTrans" cxnId="{7E4F0596-B9F3-4CD3-B5EE-A52684B9EF26}">
      <dgm:prSet/>
      <dgm:spPr/>
      <dgm:t>
        <a:bodyPr/>
        <a:lstStyle/>
        <a:p>
          <a:endParaRPr lang="ru-RU"/>
        </a:p>
      </dgm:t>
    </dgm:pt>
    <dgm:pt modelId="{A5C01C6B-C3F1-4224-84AF-B012BBCB7736}" type="pres">
      <dgm:prSet presAssocID="{10C841BD-3E37-43BE-ADED-C9CC6B5299BE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92C5BEB-0DE0-43FA-B02D-729F2A7EC822}" type="pres">
      <dgm:prSet presAssocID="{10C841BD-3E37-43BE-ADED-C9CC6B5299BE}" presName="arrow" presStyleLbl="bgShp" presStyleIdx="0" presStyleCnt="1"/>
      <dgm:spPr/>
    </dgm:pt>
    <dgm:pt modelId="{B0DCA0D8-2E08-4C06-BF61-3B07065FF16C}" type="pres">
      <dgm:prSet presAssocID="{10C841BD-3E37-43BE-ADED-C9CC6B5299BE}" presName="linearProcess" presStyleCnt="0"/>
      <dgm:spPr/>
    </dgm:pt>
    <dgm:pt modelId="{60C24180-F481-4096-99B7-F9BD29D214EB}" type="pres">
      <dgm:prSet presAssocID="{2814D587-2F79-4FD1-B7DC-144AC5068C31}" presName="textNode" presStyleLbl="node1" presStyleIdx="0" presStyleCnt="2" custScaleY="15909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4DCB0C3-5D98-471D-884D-87CE40B7AF8D}" type="pres">
      <dgm:prSet presAssocID="{B3E04759-298C-499A-8D2D-6F1C9EE47A1E}" presName="sibTrans" presStyleCnt="0"/>
      <dgm:spPr/>
    </dgm:pt>
    <dgm:pt modelId="{3733C55C-7B41-47DC-9794-4BC03B7918DC}" type="pres">
      <dgm:prSet presAssocID="{6B01D430-3CAA-4189-A118-7A5D3A25B5BE}" presName="textNode" presStyleLbl="node1" presStyleIdx="1" presStyleCnt="2" custScaleY="17207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B74777E-069F-4D0B-B4A1-FEF65007F190}" srcId="{10C841BD-3E37-43BE-ADED-C9CC6B5299BE}" destId="{2814D587-2F79-4FD1-B7DC-144AC5068C31}" srcOrd="0" destOrd="0" parTransId="{623769DD-F08D-4949-9437-39776618CE73}" sibTransId="{B3E04759-298C-499A-8D2D-6F1C9EE47A1E}"/>
    <dgm:cxn modelId="{1E3B9E15-38EC-45BA-8B4E-BECF87EB6440}" type="presOf" srcId="{6B01D430-3CAA-4189-A118-7A5D3A25B5BE}" destId="{3733C55C-7B41-47DC-9794-4BC03B7918DC}" srcOrd="0" destOrd="0" presId="urn:microsoft.com/office/officeart/2005/8/layout/hProcess9"/>
    <dgm:cxn modelId="{7E4F0596-B9F3-4CD3-B5EE-A52684B9EF26}" srcId="{10C841BD-3E37-43BE-ADED-C9CC6B5299BE}" destId="{6B01D430-3CAA-4189-A118-7A5D3A25B5BE}" srcOrd="1" destOrd="0" parTransId="{03ADFDFA-3481-4FB6-B298-3674E5BB8151}" sibTransId="{2D750E74-BBC2-4B57-877B-52C2A3F0867D}"/>
    <dgm:cxn modelId="{E524EDCE-9855-4A75-851E-E7F0A76C25F8}" type="presOf" srcId="{10C841BD-3E37-43BE-ADED-C9CC6B5299BE}" destId="{A5C01C6B-C3F1-4224-84AF-B012BBCB7736}" srcOrd="0" destOrd="0" presId="urn:microsoft.com/office/officeart/2005/8/layout/hProcess9"/>
    <dgm:cxn modelId="{A335DB56-CF74-42CA-A501-ED1463C6FB3F}" type="presOf" srcId="{2814D587-2F79-4FD1-B7DC-144AC5068C31}" destId="{60C24180-F481-4096-99B7-F9BD29D214EB}" srcOrd="0" destOrd="0" presId="urn:microsoft.com/office/officeart/2005/8/layout/hProcess9"/>
    <dgm:cxn modelId="{7C914AE8-E163-4302-A540-58868BB34C46}" type="presParOf" srcId="{A5C01C6B-C3F1-4224-84AF-B012BBCB7736}" destId="{992C5BEB-0DE0-43FA-B02D-729F2A7EC822}" srcOrd="0" destOrd="0" presId="urn:microsoft.com/office/officeart/2005/8/layout/hProcess9"/>
    <dgm:cxn modelId="{2722FB76-176C-4526-8A41-B2B295E66FC5}" type="presParOf" srcId="{A5C01C6B-C3F1-4224-84AF-B012BBCB7736}" destId="{B0DCA0D8-2E08-4C06-BF61-3B07065FF16C}" srcOrd="1" destOrd="0" presId="urn:microsoft.com/office/officeart/2005/8/layout/hProcess9"/>
    <dgm:cxn modelId="{359E422E-D0E4-4E28-9601-F6D228B24723}" type="presParOf" srcId="{B0DCA0D8-2E08-4C06-BF61-3B07065FF16C}" destId="{60C24180-F481-4096-99B7-F9BD29D214EB}" srcOrd="0" destOrd="0" presId="urn:microsoft.com/office/officeart/2005/8/layout/hProcess9"/>
    <dgm:cxn modelId="{16638D47-AF14-48B8-8784-8F6844A447A4}" type="presParOf" srcId="{B0DCA0D8-2E08-4C06-BF61-3B07065FF16C}" destId="{E4DCB0C3-5D98-471D-884D-87CE40B7AF8D}" srcOrd="1" destOrd="0" presId="urn:microsoft.com/office/officeart/2005/8/layout/hProcess9"/>
    <dgm:cxn modelId="{ADF8770C-ED48-4F42-B516-512777DE2C81}" type="presParOf" srcId="{B0DCA0D8-2E08-4C06-BF61-3B07065FF16C}" destId="{3733C55C-7B41-47DC-9794-4BC03B7918DC}" srcOrd="2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1FCBDD2F-7798-4362-AB98-279C004837AF}" type="doc">
      <dgm:prSet loTypeId="urn:microsoft.com/office/officeart/2005/8/layout/target3" loCatId="relationship" qsTypeId="urn:microsoft.com/office/officeart/2005/8/quickstyle/simple1" qsCatId="simple" csTypeId="urn:microsoft.com/office/officeart/2005/8/colors/accent3_1" csCatId="accent3" phldr="1"/>
      <dgm:spPr/>
      <dgm:t>
        <a:bodyPr/>
        <a:lstStyle/>
        <a:p>
          <a:endParaRPr lang="ru-RU"/>
        </a:p>
      </dgm:t>
    </dgm:pt>
    <dgm:pt modelId="{6B818AB7-6266-49AA-9A15-42C62948371F}">
      <dgm:prSet/>
      <dgm:spPr/>
      <dgm:t>
        <a:bodyPr/>
        <a:lstStyle/>
        <a:p>
          <a:pPr rtl="0"/>
          <a:r>
            <a:rPr lang="kk-KZ" b="1" dirty="0" smtClean="0">
              <a:solidFill>
                <a:srgbClr val="FF0000"/>
              </a:solidFill>
            </a:rPr>
            <a:t>Салық менеджментінің жалпы мақсаты:</a:t>
          </a:r>
          <a:endParaRPr lang="ru-RU" b="1" dirty="0">
            <a:solidFill>
              <a:srgbClr val="FF0000"/>
            </a:solidFill>
          </a:endParaRPr>
        </a:p>
      </dgm:t>
    </dgm:pt>
    <dgm:pt modelId="{E7521DF7-0F31-4DE1-AF21-4CAC1F56FBDB}" type="parTrans" cxnId="{A861A2CE-C9A2-4C19-80B4-E82538D6A129}">
      <dgm:prSet/>
      <dgm:spPr/>
      <dgm:t>
        <a:bodyPr/>
        <a:lstStyle/>
        <a:p>
          <a:endParaRPr lang="ru-RU"/>
        </a:p>
      </dgm:t>
    </dgm:pt>
    <dgm:pt modelId="{933F16F7-8DAC-4BFF-8BF2-7190ABB7C15F}" type="sibTrans" cxnId="{A861A2CE-C9A2-4C19-80B4-E82538D6A129}">
      <dgm:prSet/>
      <dgm:spPr/>
      <dgm:t>
        <a:bodyPr/>
        <a:lstStyle/>
        <a:p>
          <a:endParaRPr lang="ru-RU"/>
        </a:p>
      </dgm:t>
    </dgm:pt>
    <dgm:pt modelId="{733AFC49-6A49-4E76-90DE-E01609E46A1C}">
      <dgm:prSet/>
      <dgm:spPr/>
      <dgm:t>
        <a:bodyPr/>
        <a:lstStyle/>
        <a:p>
          <a:r>
            <a:rPr lang="kk-KZ" dirty="0" smtClean="0"/>
            <a:t>қаржыны тұрақтандыру.</a:t>
          </a:r>
          <a:endParaRPr lang="ru-RU" dirty="0"/>
        </a:p>
      </dgm:t>
    </dgm:pt>
    <dgm:pt modelId="{2628B5F2-3AD7-414C-A638-52E3CC658EC1}" type="parTrans" cxnId="{85A2F01F-9DA0-48B8-99EF-888745E08063}">
      <dgm:prSet/>
      <dgm:spPr/>
      <dgm:t>
        <a:bodyPr/>
        <a:lstStyle/>
        <a:p>
          <a:endParaRPr lang="ru-RU"/>
        </a:p>
      </dgm:t>
    </dgm:pt>
    <dgm:pt modelId="{166C9AB6-7E5C-4704-A807-3257E876B4D5}" type="sibTrans" cxnId="{85A2F01F-9DA0-48B8-99EF-888745E08063}">
      <dgm:prSet/>
      <dgm:spPr/>
      <dgm:t>
        <a:bodyPr/>
        <a:lstStyle/>
        <a:p>
          <a:endParaRPr lang="ru-RU"/>
        </a:p>
      </dgm:t>
    </dgm:pt>
    <dgm:pt modelId="{7ABA6143-4141-4BBC-A572-FABE626E3BB9}">
      <dgm:prSet/>
      <dgm:spPr/>
      <dgm:t>
        <a:bodyPr/>
        <a:lstStyle/>
        <a:p>
          <a:r>
            <a:rPr lang="kk-KZ" dirty="0" smtClean="0"/>
            <a:t>экономикалық тиімділіктің жоғарылауы және экономикалық өсуді қамтамасыз ету,</a:t>
          </a:r>
          <a:endParaRPr lang="ru-RU" dirty="0"/>
        </a:p>
      </dgm:t>
    </dgm:pt>
    <dgm:pt modelId="{0B42D786-DEEC-45A3-AA7F-89514508CD79}" type="parTrans" cxnId="{05D47D39-F011-46F0-A333-261C0BC68900}">
      <dgm:prSet/>
      <dgm:spPr/>
      <dgm:t>
        <a:bodyPr/>
        <a:lstStyle/>
        <a:p>
          <a:endParaRPr lang="ru-RU"/>
        </a:p>
      </dgm:t>
    </dgm:pt>
    <dgm:pt modelId="{194D8329-B8DA-47EC-B7FF-2528B9EAB90A}" type="sibTrans" cxnId="{05D47D39-F011-46F0-A333-261C0BC68900}">
      <dgm:prSet/>
      <dgm:spPr/>
      <dgm:t>
        <a:bodyPr/>
        <a:lstStyle/>
        <a:p>
          <a:endParaRPr lang="ru-RU"/>
        </a:p>
      </dgm:t>
    </dgm:pt>
    <dgm:pt modelId="{55858A82-F15F-49B0-9324-FE897AF59736}" type="pres">
      <dgm:prSet presAssocID="{1FCBDD2F-7798-4362-AB98-279C004837AF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2474DF7-85AE-4B7C-976E-11C95FCF74EB}" type="pres">
      <dgm:prSet presAssocID="{6B818AB7-6266-49AA-9A15-42C62948371F}" presName="circle1" presStyleLbl="node1" presStyleIdx="0" presStyleCnt="3"/>
      <dgm:spPr/>
    </dgm:pt>
    <dgm:pt modelId="{390C494B-F019-4698-A46C-CEAA71D83BA8}" type="pres">
      <dgm:prSet presAssocID="{6B818AB7-6266-49AA-9A15-42C62948371F}" presName="space" presStyleCnt="0"/>
      <dgm:spPr/>
    </dgm:pt>
    <dgm:pt modelId="{3FBE6060-7D18-47F4-BF7E-33CC5E06B5BC}" type="pres">
      <dgm:prSet presAssocID="{6B818AB7-6266-49AA-9A15-42C62948371F}" presName="rect1" presStyleLbl="alignAcc1" presStyleIdx="0" presStyleCnt="3" custScaleX="134140" custScaleY="113105"/>
      <dgm:spPr/>
      <dgm:t>
        <a:bodyPr/>
        <a:lstStyle/>
        <a:p>
          <a:endParaRPr lang="ru-RU"/>
        </a:p>
      </dgm:t>
    </dgm:pt>
    <dgm:pt modelId="{20364A1F-3C75-491B-9B42-2FC6C260F886}" type="pres">
      <dgm:prSet presAssocID="{7ABA6143-4141-4BBC-A572-FABE626E3BB9}" presName="vertSpace2" presStyleLbl="node1" presStyleIdx="0" presStyleCnt="3"/>
      <dgm:spPr/>
    </dgm:pt>
    <dgm:pt modelId="{6819290E-0B17-4D84-8D4C-25E6E546C371}" type="pres">
      <dgm:prSet presAssocID="{7ABA6143-4141-4BBC-A572-FABE626E3BB9}" presName="circle2" presStyleLbl="node1" presStyleIdx="1" presStyleCnt="3"/>
      <dgm:spPr/>
    </dgm:pt>
    <dgm:pt modelId="{CD40C1D0-EEA2-477B-8C28-A58F994C840B}" type="pres">
      <dgm:prSet presAssocID="{7ABA6143-4141-4BBC-A572-FABE626E3BB9}" presName="rect2" presStyleLbl="alignAcc1" presStyleIdx="1" presStyleCnt="3"/>
      <dgm:spPr/>
      <dgm:t>
        <a:bodyPr/>
        <a:lstStyle/>
        <a:p>
          <a:endParaRPr lang="ru-RU"/>
        </a:p>
      </dgm:t>
    </dgm:pt>
    <dgm:pt modelId="{9385845F-0ACE-48A8-B842-BCFF1926B2B6}" type="pres">
      <dgm:prSet presAssocID="{733AFC49-6A49-4E76-90DE-E01609E46A1C}" presName="vertSpace3" presStyleLbl="node1" presStyleIdx="1" presStyleCnt="3"/>
      <dgm:spPr/>
    </dgm:pt>
    <dgm:pt modelId="{6D9DEEC6-D125-4893-B193-6CD28264F9FD}" type="pres">
      <dgm:prSet presAssocID="{733AFC49-6A49-4E76-90DE-E01609E46A1C}" presName="circle3" presStyleLbl="node1" presStyleIdx="2" presStyleCnt="3"/>
      <dgm:spPr/>
    </dgm:pt>
    <dgm:pt modelId="{9725D6BC-AD1C-4D25-AB98-8176829A9006}" type="pres">
      <dgm:prSet presAssocID="{733AFC49-6A49-4E76-90DE-E01609E46A1C}" presName="rect3" presStyleLbl="alignAcc1" presStyleIdx="2" presStyleCnt="3" custScaleY="76009"/>
      <dgm:spPr/>
      <dgm:t>
        <a:bodyPr/>
        <a:lstStyle/>
        <a:p>
          <a:endParaRPr lang="ru-RU"/>
        </a:p>
      </dgm:t>
    </dgm:pt>
    <dgm:pt modelId="{BF36001D-5602-472C-81A1-D1741CF44907}" type="pres">
      <dgm:prSet presAssocID="{6B818AB7-6266-49AA-9A15-42C62948371F}" presName="rect1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B64604A-BF31-422D-BA09-AFDAA328E904}" type="pres">
      <dgm:prSet presAssocID="{7ABA6143-4141-4BBC-A572-FABE626E3BB9}" presName="rect2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EBEF2DD-3703-4B03-827C-A3F13E10CF36}" type="pres">
      <dgm:prSet presAssocID="{733AFC49-6A49-4E76-90DE-E01609E46A1C}" presName="rect3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861A2CE-C9A2-4C19-80B4-E82538D6A129}" srcId="{1FCBDD2F-7798-4362-AB98-279C004837AF}" destId="{6B818AB7-6266-49AA-9A15-42C62948371F}" srcOrd="0" destOrd="0" parTransId="{E7521DF7-0F31-4DE1-AF21-4CAC1F56FBDB}" sibTransId="{933F16F7-8DAC-4BFF-8BF2-7190ABB7C15F}"/>
    <dgm:cxn modelId="{E7D408F4-3ED1-4657-8C57-AF4E84307D62}" type="presOf" srcId="{7ABA6143-4141-4BBC-A572-FABE626E3BB9}" destId="{8B64604A-BF31-422D-BA09-AFDAA328E904}" srcOrd="1" destOrd="0" presId="urn:microsoft.com/office/officeart/2005/8/layout/target3"/>
    <dgm:cxn modelId="{2755DDF4-3218-4120-9C20-671F87DF6ECF}" type="presOf" srcId="{733AFC49-6A49-4E76-90DE-E01609E46A1C}" destId="{9725D6BC-AD1C-4D25-AB98-8176829A9006}" srcOrd="0" destOrd="0" presId="urn:microsoft.com/office/officeart/2005/8/layout/target3"/>
    <dgm:cxn modelId="{A8404C55-528B-4D0A-A5F7-36345B8A1219}" type="presOf" srcId="{6B818AB7-6266-49AA-9A15-42C62948371F}" destId="{3FBE6060-7D18-47F4-BF7E-33CC5E06B5BC}" srcOrd="0" destOrd="0" presId="urn:microsoft.com/office/officeart/2005/8/layout/target3"/>
    <dgm:cxn modelId="{05D47D39-F011-46F0-A333-261C0BC68900}" srcId="{1FCBDD2F-7798-4362-AB98-279C004837AF}" destId="{7ABA6143-4141-4BBC-A572-FABE626E3BB9}" srcOrd="1" destOrd="0" parTransId="{0B42D786-DEEC-45A3-AA7F-89514508CD79}" sibTransId="{194D8329-B8DA-47EC-B7FF-2528B9EAB90A}"/>
    <dgm:cxn modelId="{EE51E5CF-7AA7-4BEB-877C-EE4223913DB8}" type="presOf" srcId="{6B818AB7-6266-49AA-9A15-42C62948371F}" destId="{BF36001D-5602-472C-81A1-D1741CF44907}" srcOrd="1" destOrd="0" presId="urn:microsoft.com/office/officeart/2005/8/layout/target3"/>
    <dgm:cxn modelId="{772502B6-803E-4163-8E7A-1E94510DC87C}" type="presOf" srcId="{1FCBDD2F-7798-4362-AB98-279C004837AF}" destId="{55858A82-F15F-49B0-9324-FE897AF59736}" srcOrd="0" destOrd="0" presId="urn:microsoft.com/office/officeart/2005/8/layout/target3"/>
    <dgm:cxn modelId="{F3D7D2F3-EB03-4880-83A0-EAD1F8E67EF0}" type="presOf" srcId="{7ABA6143-4141-4BBC-A572-FABE626E3BB9}" destId="{CD40C1D0-EEA2-477B-8C28-A58F994C840B}" srcOrd="0" destOrd="0" presId="urn:microsoft.com/office/officeart/2005/8/layout/target3"/>
    <dgm:cxn modelId="{1FDDDCE2-42FD-4C35-AAB0-CA8B46B7FC10}" type="presOf" srcId="{733AFC49-6A49-4E76-90DE-E01609E46A1C}" destId="{AEBEF2DD-3703-4B03-827C-A3F13E10CF36}" srcOrd="1" destOrd="0" presId="urn:microsoft.com/office/officeart/2005/8/layout/target3"/>
    <dgm:cxn modelId="{85A2F01F-9DA0-48B8-99EF-888745E08063}" srcId="{1FCBDD2F-7798-4362-AB98-279C004837AF}" destId="{733AFC49-6A49-4E76-90DE-E01609E46A1C}" srcOrd="2" destOrd="0" parTransId="{2628B5F2-3AD7-414C-A638-52E3CC658EC1}" sibTransId="{166C9AB6-7E5C-4704-A807-3257E876B4D5}"/>
    <dgm:cxn modelId="{086FC6A6-50B2-4F73-9AF4-937B7486CCD3}" type="presParOf" srcId="{55858A82-F15F-49B0-9324-FE897AF59736}" destId="{B2474DF7-85AE-4B7C-976E-11C95FCF74EB}" srcOrd="0" destOrd="0" presId="urn:microsoft.com/office/officeart/2005/8/layout/target3"/>
    <dgm:cxn modelId="{59C70B34-856D-4C40-930F-B8CBFF74492C}" type="presParOf" srcId="{55858A82-F15F-49B0-9324-FE897AF59736}" destId="{390C494B-F019-4698-A46C-CEAA71D83BA8}" srcOrd="1" destOrd="0" presId="urn:microsoft.com/office/officeart/2005/8/layout/target3"/>
    <dgm:cxn modelId="{F49D76F3-6AE2-479F-9608-9D29CA008759}" type="presParOf" srcId="{55858A82-F15F-49B0-9324-FE897AF59736}" destId="{3FBE6060-7D18-47F4-BF7E-33CC5E06B5BC}" srcOrd="2" destOrd="0" presId="urn:microsoft.com/office/officeart/2005/8/layout/target3"/>
    <dgm:cxn modelId="{CBBEF06B-D913-48BE-AAA7-93FE697BA7F6}" type="presParOf" srcId="{55858A82-F15F-49B0-9324-FE897AF59736}" destId="{20364A1F-3C75-491B-9B42-2FC6C260F886}" srcOrd="3" destOrd="0" presId="urn:microsoft.com/office/officeart/2005/8/layout/target3"/>
    <dgm:cxn modelId="{17D26C8D-4503-492F-9CB3-F558A1EAEE7D}" type="presParOf" srcId="{55858A82-F15F-49B0-9324-FE897AF59736}" destId="{6819290E-0B17-4D84-8D4C-25E6E546C371}" srcOrd="4" destOrd="0" presId="urn:microsoft.com/office/officeart/2005/8/layout/target3"/>
    <dgm:cxn modelId="{9D8FE2BC-BF7D-4B2C-8154-503EFC07A30D}" type="presParOf" srcId="{55858A82-F15F-49B0-9324-FE897AF59736}" destId="{CD40C1D0-EEA2-477B-8C28-A58F994C840B}" srcOrd="5" destOrd="0" presId="urn:microsoft.com/office/officeart/2005/8/layout/target3"/>
    <dgm:cxn modelId="{264EC9A0-048B-4604-B07E-22CFA0BBB453}" type="presParOf" srcId="{55858A82-F15F-49B0-9324-FE897AF59736}" destId="{9385845F-0ACE-48A8-B842-BCFF1926B2B6}" srcOrd="6" destOrd="0" presId="urn:microsoft.com/office/officeart/2005/8/layout/target3"/>
    <dgm:cxn modelId="{40AC95DD-1640-4663-A789-92D4C8EABD79}" type="presParOf" srcId="{55858A82-F15F-49B0-9324-FE897AF59736}" destId="{6D9DEEC6-D125-4893-B193-6CD28264F9FD}" srcOrd="7" destOrd="0" presId="urn:microsoft.com/office/officeart/2005/8/layout/target3"/>
    <dgm:cxn modelId="{728FC658-89D4-4421-B08C-61C284005CA6}" type="presParOf" srcId="{55858A82-F15F-49B0-9324-FE897AF59736}" destId="{9725D6BC-AD1C-4D25-AB98-8176829A9006}" srcOrd="8" destOrd="0" presId="urn:microsoft.com/office/officeart/2005/8/layout/target3"/>
    <dgm:cxn modelId="{E0C09EA9-CE66-4EBF-B0FE-0491DB1E0DFD}" type="presParOf" srcId="{55858A82-F15F-49B0-9324-FE897AF59736}" destId="{BF36001D-5602-472C-81A1-D1741CF44907}" srcOrd="9" destOrd="0" presId="urn:microsoft.com/office/officeart/2005/8/layout/target3"/>
    <dgm:cxn modelId="{0F49BDC2-9446-41DE-A412-DA9A1327E6B4}" type="presParOf" srcId="{55858A82-F15F-49B0-9324-FE897AF59736}" destId="{8B64604A-BF31-422D-BA09-AFDAA328E904}" srcOrd="10" destOrd="0" presId="urn:microsoft.com/office/officeart/2005/8/layout/target3"/>
    <dgm:cxn modelId="{4BBA63D9-9707-4DB1-ABC2-6F6A1280816F}" type="presParOf" srcId="{55858A82-F15F-49B0-9324-FE897AF59736}" destId="{AEBEF2DD-3703-4B03-827C-A3F13E10CF36}" srcOrd="11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777E036F-D648-4A12-922E-D7AE4152B282}" type="doc">
      <dgm:prSet loTypeId="urn:microsoft.com/office/officeart/2005/8/layout/hList6" loCatId="list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ru-RU"/>
        </a:p>
      </dgm:t>
    </dgm:pt>
    <dgm:pt modelId="{B40FF041-68D2-49FA-996D-D28EBDAD766C}">
      <dgm:prSet custT="1"/>
      <dgm:spPr>
        <a:solidFill>
          <a:schemeClr val="bg2">
            <a:lumMod val="90000"/>
          </a:schemeClr>
        </a:solidFill>
        <a:ln>
          <a:solidFill>
            <a:srgbClr val="00B0F0"/>
          </a:solidFill>
        </a:ln>
      </dgm:spPr>
      <dgm:t>
        <a:bodyPr/>
        <a:lstStyle/>
        <a:p>
          <a:pPr rtl="0"/>
          <a:r>
            <a:rPr lang="kk-KZ" sz="2400" b="1" dirty="0" smtClean="0">
              <a:solidFill>
                <a:srgbClr val="FF0000"/>
              </a:solidFill>
            </a:rPr>
            <a:t>Макроэкономикалық деңгейде салық менеджменті өзіне </a:t>
          </a:r>
          <a:r>
            <a:rPr lang="kk-KZ" sz="2400" dirty="0" smtClean="0"/>
            <a:t>мыналарды құрылымдық қосады: салық заңы, салық салу, салық саясаты,салық жүйесі және салық механизмі. </a:t>
          </a:r>
          <a:endParaRPr lang="ru-RU" sz="2400" dirty="0"/>
        </a:p>
      </dgm:t>
    </dgm:pt>
    <dgm:pt modelId="{64882CFF-6465-40F5-9A39-CBDA85BDC3E3}" type="parTrans" cxnId="{E8B119BB-44D3-4577-BEDF-7DC7DEBC57B2}">
      <dgm:prSet/>
      <dgm:spPr/>
      <dgm:t>
        <a:bodyPr/>
        <a:lstStyle/>
        <a:p>
          <a:endParaRPr lang="ru-RU"/>
        </a:p>
      </dgm:t>
    </dgm:pt>
    <dgm:pt modelId="{B1CBE423-2F90-4112-A748-82CCE26AFC36}" type="sibTrans" cxnId="{E8B119BB-44D3-4577-BEDF-7DC7DEBC57B2}">
      <dgm:prSet/>
      <dgm:spPr/>
      <dgm:t>
        <a:bodyPr/>
        <a:lstStyle/>
        <a:p>
          <a:endParaRPr lang="ru-RU"/>
        </a:p>
      </dgm:t>
    </dgm:pt>
    <dgm:pt modelId="{64C0004A-C1FE-4072-94B0-915A89338227}">
      <dgm:prSet/>
      <dgm:spPr>
        <a:solidFill>
          <a:schemeClr val="tx2">
            <a:lumMod val="20000"/>
            <a:lumOff val="80000"/>
          </a:schemeClr>
        </a:solidFill>
        <a:ln>
          <a:solidFill>
            <a:srgbClr val="7030A0"/>
          </a:solidFill>
        </a:ln>
      </dgm:spPr>
      <dgm:t>
        <a:bodyPr/>
        <a:lstStyle/>
        <a:p>
          <a:pPr rtl="0"/>
          <a:r>
            <a:rPr lang="kk-KZ" b="1" dirty="0" smtClean="0">
              <a:solidFill>
                <a:srgbClr val="FF0000"/>
              </a:solidFill>
            </a:rPr>
            <a:t>Микродеңгейде салық менеджменті тек,</a:t>
          </a:r>
          <a:r>
            <a:rPr lang="kk-KZ" dirty="0" smtClean="0"/>
            <a:t> бір ұйымның салық процессінің жеке бір элементтерін ғана қосады, олар мынадай: салық саясаты, салықтық жоспарлау және салықтық бақылау.</a:t>
          </a:r>
          <a:endParaRPr lang="ru-RU" dirty="0"/>
        </a:p>
      </dgm:t>
    </dgm:pt>
    <dgm:pt modelId="{97A4B877-BFE8-4CC1-9128-FDD6505D2E69}" type="parTrans" cxnId="{F1CD9C81-B478-4E0D-9E55-A7CECA7706CA}">
      <dgm:prSet/>
      <dgm:spPr/>
      <dgm:t>
        <a:bodyPr/>
        <a:lstStyle/>
        <a:p>
          <a:endParaRPr lang="ru-RU"/>
        </a:p>
      </dgm:t>
    </dgm:pt>
    <dgm:pt modelId="{8611A812-3BF0-4806-8CF3-65EDCF22D9C3}" type="sibTrans" cxnId="{F1CD9C81-B478-4E0D-9E55-A7CECA7706CA}">
      <dgm:prSet/>
      <dgm:spPr/>
      <dgm:t>
        <a:bodyPr/>
        <a:lstStyle/>
        <a:p>
          <a:endParaRPr lang="ru-RU"/>
        </a:p>
      </dgm:t>
    </dgm:pt>
    <dgm:pt modelId="{80237497-6107-4E0C-8ED5-E135C8BD87C7}" type="pres">
      <dgm:prSet presAssocID="{777E036F-D648-4A12-922E-D7AE4152B282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0A657B3-F283-4464-824E-967CB16E1E5D}" type="pres">
      <dgm:prSet presAssocID="{B40FF041-68D2-49FA-996D-D28EBDAD766C}" presName="node" presStyleLbl="node1" presStyleIdx="0" presStyleCnt="2" custLinFactNeighborX="-3745" custLinFactNeighborY="12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B300DAC-43DB-4DF5-B2C3-88E5DBDA899A}" type="pres">
      <dgm:prSet presAssocID="{B1CBE423-2F90-4112-A748-82CCE26AFC36}" presName="sibTrans" presStyleCnt="0"/>
      <dgm:spPr/>
    </dgm:pt>
    <dgm:pt modelId="{7A8FF853-D992-4346-9FED-B0DA7067EFAC}" type="pres">
      <dgm:prSet presAssocID="{64C0004A-C1FE-4072-94B0-915A89338227}" presName="node" presStyleLbl="node1" presStyleIdx="1" presStyleCnt="2" custLinFactNeighborX="16858" custLinFactNeighborY="12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7289378-4DF8-461D-ACFA-32553173FAE3}" type="presOf" srcId="{B40FF041-68D2-49FA-996D-D28EBDAD766C}" destId="{30A657B3-F283-4464-824E-967CB16E1E5D}" srcOrd="0" destOrd="0" presId="urn:microsoft.com/office/officeart/2005/8/layout/hList6"/>
    <dgm:cxn modelId="{F1CD9C81-B478-4E0D-9E55-A7CECA7706CA}" srcId="{777E036F-D648-4A12-922E-D7AE4152B282}" destId="{64C0004A-C1FE-4072-94B0-915A89338227}" srcOrd="1" destOrd="0" parTransId="{97A4B877-BFE8-4CC1-9128-FDD6505D2E69}" sibTransId="{8611A812-3BF0-4806-8CF3-65EDCF22D9C3}"/>
    <dgm:cxn modelId="{E8B119BB-44D3-4577-BEDF-7DC7DEBC57B2}" srcId="{777E036F-D648-4A12-922E-D7AE4152B282}" destId="{B40FF041-68D2-49FA-996D-D28EBDAD766C}" srcOrd="0" destOrd="0" parTransId="{64882CFF-6465-40F5-9A39-CBDA85BDC3E3}" sibTransId="{B1CBE423-2F90-4112-A748-82CCE26AFC36}"/>
    <dgm:cxn modelId="{0BF6EFAA-2170-4D25-8AD9-3E2CF18D18BC}" type="presOf" srcId="{777E036F-D648-4A12-922E-D7AE4152B282}" destId="{80237497-6107-4E0C-8ED5-E135C8BD87C7}" srcOrd="0" destOrd="0" presId="urn:microsoft.com/office/officeart/2005/8/layout/hList6"/>
    <dgm:cxn modelId="{4E51A75B-7E6C-4B5C-99C7-B383B5919DEB}" type="presOf" srcId="{64C0004A-C1FE-4072-94B0-915A89338227}" destId="{7A8FF853-D992-4346-9FED-B0DA7067EFAC}" srcOrd="0" destOrd="0" presId="urn:microsoft.com/office/officeart/2005/8/layout/hList6"/>
    <dgm:cxn modelId="{2557BF5D-FE8C-431B-9D70-85CD676B37C6}" type="presParOf" srcId="{80237497-6107-4E0C-8ED5-E135C8BD87C7}" destId="{30A657B3-F283-4464-824E-967CB16E1E5D}" srcOrd="0" destOrd="0" presId="urn:microsoft.com/office/officeart/2005/8/layout/hList6"/>
    <dgm:cxn modelId="{64AD5EC6-4F54-4606-A337-264FAE5AD955}" type="presParOf" srcId="{80237497-6107-4E0C-8ED5-E135C8BD87C7}" destId="{BB300DAC-43DB-4DF5-B2C3-88E5DBDA899A}" srcOrd="1" destOrd="0" presId="urn:microsoft.com/office/officeart/2005/8/layout/hList6"/>
    <dgm:cxn modelId="{39DD35E0-7DCC-4FD8-B157-DE38FE629257}" type="presParOf" srcId="{80237497-6107-4E0C-8ED5-E135C8BD87C7}" destId="{7A8FF853-D992-4346-9FED-B0DA7067EFAC}" srcOrd="2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39874001-1EE8-47EA-8560-C07F09CC452A}" type="doc">
      <dgm:prSet loTypeId="urn:microsoft.com/office/officeart/2008/layout/VerticalCurvedList" loCatId="list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89B5AEB-8BED-4E9F-8D30-0FC9FDBD2C5D}">
      <dgm:prSet custT="1"/>
      <dgm:spPr>
        <a:solidFill>
          <a:srgbClr val="99FFCC"/>
        </a:solidFill>
      </dgm:spPr>
      <dgm:t>
        <a:bodyPr/>
        <a:lstStyle/>
        <a:p>
          <a:pPr algn="ctr" rtl="0"/>
          <a:r>
            <a:rPr lang="kk-KZ" sz="2400" b="1" dirty="0" smtClean="0">
              <a:solidFill>
                <a:srgbClr val="FF0000"/>
              </a:solidFill>
            </a:rPr>
            <a:t>Салық менеджментінің субъектілері үшін нарықтық орта мынадай:</a:t>
          </a:r>
          <a:endParaRPr lang="ru-RU" sz="2400" b="1" dirty="0">
            <a:solidFill>
              <a:srgbClr val="FF0000"/>
            </a:solidFill>
          </a:endParaRPr>
        </a:p>
      </dgm:t>
    </dgm:pt>
    <dgm:pt modelId="{EDD0EE7A-C36D-46B4-8734-FC68117BE7D0}" type="parTrans" cxnId="{0B8E23C7-559D-4F20-9B2B-79EEBA9FEE88}">
      <dgm:prSet/>
      <dgm:spPr/>
      <dgm:t>
        <a:bodyPr/>
        <a:lstStyle/>
        <a:p>
          <a:endParaRPr lang="ru-RU" sz="2400"/>
        </a:p>
      </dgm:t>
    </dgm:pt>
    <dgm:pt modelId="{AB8E5C73-170D-4451-BBD4-E7200AD785B1}" type="sibTrans" cxnId="{0B8E23C7-559D-4F20-9B2B-79EEBA9FEE88}">
      <dgm:prSet/>
      <dgm:spPr/>
      <dgm:t>
        <a:bodyPr/>
        <a:lstStyle/>
        <a:p>
          <a:endParaRPr lang="ru-RU" sz="2400"/>
        </a:p>
      </dgm:t>
    </dgm:pt>
    <dgm:pt modelId="{C6A32E67-5A6F-498A-A59D-51E3047D7EE3}">
      <dgm:prSet custT="1"/>
      <dgm:spPr>
        <a:solidFill>
          <a:srgbClr val="CCFFFF"/>
        </a:solidFill>
      </dgm:spPr>
      <dgm:t>
        <a:bodyPr/>
        <a:lstStyle/>
        <a:p>
          <a:pPr algn="ctr" rtl="0"/>
          <a:r>
            <a:rPr lang="kk-KZ" sz="2000" b="1" dirty="0" smtClean="0">
              <a:solidFill>
                <a:schemeClr val="tx1"/>
              </a:solidFill>
            </a:rPr>
            <a:t>Экономика, тұтыну және нарық жағдайының қалпына байланысты құрылуы;</a:t>
          </a:r>
          <a:endParaRPr lang="ru-RU" sz="2000" b="1" dirty="0">
            <a:solidFill>
              <a:schemeClr val="tx1"/>
            </a:solidFill>
          </a:endParaRPr>
        </a:p>
      </dgm:t>
    </dgm:pt>
    <dgm:pt modelId="{51D16C77-5A50-4E8C-8573-7BCF123B54BD}" type="parTrans" cxnId="{BF4F4FE8-9DCB-4A7B-A76B-D73E904FF32F}">
      <dgm:prSet/>
      <dgm:spPr/>
      <dgm:t>
        <a:bodyPr/>
        <a:lstStyle/>
        <a:p>
          <a:endParaRPr lang="ru-RU" sz="2400"/>
        </a:p>
      </dgm:t>
    </dgm:pt>
    <dgm:pt modelId="{3CA1D55F-016F-4722-9D75-1B3A52C445D0}" type="sibTrans" cxnId="{BF4F4FE8-9DCB-4A7B-A76B-D73E904FF32F}">
      <dgm:prSet/>
      <dgm:spPr/>
      <dgm:t>
        <a:bodyPr/>
        <a:lstStyle/>
        <a:p>
          <a:endParaRPr lang="ru-RU" sz="2400"/>
        </a:p>
      </dgm:t>
    </dgm:pt>
    <dgm:pt modelId="{3B78B90F-8904-44F7-8B94-475EDA3872C7}">
      <dgm:prSet custT="1"/>
      <dgm:spPr>
        <a:solidFill>
          <a:srgbClr val="99FFCC"/>
        </a:solidFill>
      </dgm:spPr>
      <dgm:t>
        <a:bodyPr/>
        <a:lstStyle/>
        <a:p>
          <a:pPr algn="ctr" rtl="0"/>
          <a:r>
            <a:rPr lang="kk-KZ" sz="2400" b="1" dirty="0" smtClean="0">
              <a:solidFill>
                <a:schemeClr val="tx1"/>
              </a:solidFill>
            </a:rPr>
            <a:t>Тұтынушы сұранысы және нарық қажеттілігіне байланысты бағыт;</a:t>
          </a:r>
          <a:endParaRPr lang="ru-RU" sz="2400" b="1" dirty="0">
            <a:solidFill>
              <a:schemeClr val="tx1"/>
            </a:solidFill>
          </a:endParaRPr>
        </a:p>
      </dgm:t>
    </dgm:pt>
    <dgm:pt modelId="{4C6C7434-1F79-4AFA-B3F9-B2835B3DEE26}" type="parTrans" cxnId="{A53CA087-C407-4931-97A2-B7150C2BCF8C}">
      <dgm:prSet/>
      <dgm:spPr/>
      <dgm:t>
        <a:bodyPr/>
        <a:lstStyle/>
        <a:p>
          <a:endParaRPr lang="ru-RU" sz="2400"/>
        </a:p>
      </dgm:t>
    </dgm:pt>
    <dgm:pt modelId="{CC28F545-1684-4F37-AAF8-D7FC2824A532}" type="sibTrans" cxnId="{A53CA087-C407-4931-97A2-B7150C2BCF8C}">
      <dgm:prSet/>
      <dgm:spPr/>
      <dgm:t>
        <a:bodyPr/>
        <a:lstStyle/>
        <a:p>
          <a:endParaRPr lang="ru-RU" sz="2400"/>
        </a:p>
      </dgm:t>
    </dgm:pt>
    <dgm:pt modelId="{18F2F6C4-8E29-4831-9CBD-B7F0C09596F8}">
      <dgm:prSet custT="1"/>
      <dgm:spPr>
        <a:solidFill>
          <a:srgbClr val="99FFCC"/>
        </a:solidFill>
      </dgm:spPr>
      <dgm:t>
        <a:bodyPr/>
        <a:lstStyle/>
        <a:p>
          <a:pPr algn="ctr" rtl="0"/>
          <a:r>
            <a:rPr lang="kk-KZ" sz="2400" b="1" dirty="0" smtClean="0">
              <a:solidFill>
                <a:schemeClr val="tx1"/>
              </a:solidFill>
            </a:rPr>
            <a:t>Қаржы – шаруашылық дербестік және шешім қабылдаудағы жауапкершілік;</a:t>
          </a:r>
          <a:endParaRPr lang="ru-RU" sz="2400" b="1" dirty="0">
            <a:solidFill>
              <a:schemeClr val="tx1"/>
            </a:solidFill>
          </a:endParaRPr>
        </a:p>
      </dgm:t>
    </dgm:pt>
    <dgm:pt modelId="{EB1B5482-B3BF-4EFD-B22F-2AA174DF91E3}" type="parTrans" cxnId="{F7311035-7624-4380-88BE-B824835D51FD}">
      <dgm:prSet/>
      <dgm:spPr/>
      <dgm:t>
        <a:bodyPr/>
        <a:lstStyle/>
        <a:p>
          <a:endParaRPr lang="ru-RU"/>
        </a:p>
      </dgm:t>
    </dgm:pt>
    <dgm:pt modelId="{084AB707-F010-4E6A-9FA9-FE771EE5D89F}" type="sibTrans" cxnId="{F7311035-7624-4380-88BE-B824835D51FD}">
      <dgm:prSet/>
      <dgm:spPr/>
      <dgm:t>
        <a:bodyPr/>
        <a:lstStyle/>
        <a:p>
          <a:endParaRPr lang="ru-RU"/>
        </a:p>
      </dgm:t>
    </dgm:pt>
    <dgm:pt modelId="{9F4D2FDD-F513-4666-B5E7-7CA0603CD708}">
      <dgm:prSet custT="1"/>
      <dgm:spPr>
        <a:solidFill>
          <a:srgbClr val="CCFFFF"/>
        </a:solidFill>
      </dgm:spPr>
      <dgm:t>
        <a:bodyPr/>
        <a:lstStyle/>
        <a:p>
          <a:pPr algn="ctr" rtl="0"/>
          <a:r>
            <a:rPr lang="kk-KZ" sz="2400" b="1" dirty="0" smtClean="0">
              <a:solidFill>
                <a:schemeClr val="tx1"/>
              </a:solidFill>
            </a:rPr>
            <a:t>Салықты басқарумен байланысты қызметтің тиімділігі.</a:t>
          </a:r>
          <a:endParaRPr lang="ru-RU" sz="2400" b="1" dirty="0">
            <a:solidFill>
              <a:schemeClr val="tx1"/>
            </a:solidFill>
          </a:endParaRPr>
        </a:p>
      </dgm:t>
    </dgm:pt>
    <dgm:pt modelId="{A23BBC02-080D-43E9-9E01-FC526604B395}" type="parTrans" cxnId="{6230F3AD-61B6-4D89-B8ED-83611C087283}">
      <dgm:prSet/>
      <dgm:spPr/>
      <dgm:t>
        <a:bodyPr/>
        <a:lstStyle/>
        <a:p>
          <a:endParaRPr lang="ru-RU"/>
        </a:p>
      </dgm:t>
    </dgm:pt>
    <dgm:pt modelId="{C8468DE6-064D-42D0-8460-971AFD32F7F7}" type="sibTrans" cxnId="{6230F3AD-61B6-4D89-B8ED-83611C087283}">
      <dgm:prSet/>
      <dgm:spPr/>
      <dgm:t>
        <a:bodyPr/>
        <a:lstStyle/>
        <a:p>
          <a:endParaRPr lang="ru-RU"/>
        </a:p>
      </dgm:t>
    </dgm:pt>
    <dgm:pt modelId="{CC0B5D49-3B74-44A3-B0AD-78F87A9B6485}" type="pres">
      <dgm:prSet presAssocID="{39874001-1EE8-47EA-8560-C07F09CC452A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AFB6A91E-2456-4D00-A168-1B689F27B47B}" type="pres">
      <dgm:prSet presAssocID="{39874001-1EE8-47EA-8560-C07F09CC452A}" presName="Name1" presStyleCnt="0"/>
      <dgm:spPr/>
    </dgm:pt>
    <dgm:pt modelId="{724E0A31-DA3A-49FA-9401-0D15F3949F75}" type="pres">
      <dgm:prSet presAssocID="{39874001-1EE8-47EA-8560-C07F09CC452A}" presName="cycle" presStyleCnt="0"/>
      <dgm:spPr/>
    </dgm:pt>
    <dgm:pt modelId="{FE554AE3-8E82-4731-9483-16F25A9BDE3E}" type="pres">
      <dgm:prSet presAssocID="{39874001-1EE8-47EA-8560-C07F09CC452A}" presName="srcNode" presStyleLbl="node1" presStyleIdx="0" presStyleCnt="5"/>
      <dgm:spPr/>
    </dgm:pt>
    <dgm:pt modelId="{CD19934C-6DB6-430F-83BC-057F84D11484}" type="pres">
      <dgm:prSet presAssocID="{39874001-1EE8-47EA-8560-C07F09CC452A}" presName="conn" presStyleLbl="parChTrans1D2" presStyleIdx="0" presStyleCnt="1"/>
      <dgm:spPr/>
      <dgm:t>
        <a:bodyPr/>
        <a:lstStyle/>
        <a:p>
          <a:endParaRPr lang="ru-RU"/>
        </a:p>
      </dgm:t>
    </dgm:pt>
    <dgm:pt modelId="{5D7CD03B-6966-4A96-8888-DD31CF527842}" type="pres">
      <dgm:prSet presAssocID="{39874001-1EE8-47EA-8560-C07F09CC452A}" presName="extraNode" presStyleLbl="node1" presStyleIdx="0" presStyleCnt="5"/>
      <dgm:spPr/>
    </dgm:pt>
    <dgm:pt modelId="{2F338DE3-460F-4A04-903D-F1BA001FCA7A}" type="pres">
      <dgm:prSet presAssocID="{39874001-1EE8-47EA-8560-C07F09CC452A}" presName="dstNode" presStyleLbl="node1" presStyleIdx="0" presStyleCnt="5"/>
      <dgm:spPr/>
    </dgm:pt>
    <dgm:pt modelId="{DCB690D6-EAC5-477C-9166-6E2B8B5B3F16}" type="pres">
      <dgm:prSet presAssocID="{789B5AEB-8BED-4E9F-8D30-0FC9FDBD2C5D}" presName="text_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EA3C0FA-0B70-4491-A5E3-1E3F9AD83B13}" type="pres">
      <dgm:prSet presAssocID="{789B5AEB-8BED-4E9F-8D30-0FC9FDBD2C5D}" presName="accent_1" presStyleCnt="0"/>
      <dgm:spPr/>
    </dgm:pt>
    <dgm:pt modelId="{74B29116-15EA-4C5A-ABB0-2371B687ADFF}" type="pres">
      <dgm:prSet presAssocID="{789B5AEB-8BED-4E9F-8D30-0FC9FDBD2C5D}" presName="accentRepeatNode" presStyleLbl="solidFgAcc1" presStyleIdx="0" presStyleCnt="5"/>
      <dgm:spPr/>
    </dgm:pt>
    <dgm:pt modelId="{23A5A060-CFC4-4D77-823F-DAB831E7A36B}" type="pres">
      <dgm:prSet presAssocID="{C6A32E67-5A6F-498A-A59D-51E3047D7EE3}" presName="text_2" presStyleLbl="node1" presStyleIdx="1" presStyleCnt="5" custScaleY="1123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B542BE5-C85E-41D2-AEC4-E0F1BCD43C48}" type="pres">
      <dgm:prSet presAssocID="{C6A32E67-5A6F-498A-A59D-51E3047D7EE3}" presName="accent_2" presStyleCnt="0"/>
      <dgm:spPr/>
    </dgm:pt>
    <dgm:pt modelId="{EED1A6ED-C6D9-45D3-B1AE-95FB6523CF16}" type="pres">
      <dgm:prSet presAssocID="{C6A32E67-5A6F-498A-A59D-51E3047D7EE3}" presName="accentRepeatNode" presStyleLbl="solidFgAcc1" presStyleIdx="1" presStyleCnt="5"/>
      <dgm:spPr/>
    </dgm:pt>
    <dgm:pt modelId="{BF68C8EA-2A77-4998-9E2C-13FFD5E01B79}" type="pres">
      <dgm:prSet presAssocID="{3B78B90F-8904-44F7-8B94-475EDA3872C7}" presName="text_3" presStyleLbl="node1" presStyleIdx="2" presStyleCnt="5" custScaleX="110651" custScaleY="116051" custLinFactNeighborX="-3835" custLinFactNeighborY="307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532596C-836C-49D3-89E9-E25897BAD404}" type="pres">
      <dgm:prSet presAssocID="{3B78B90F-8904-44F7-8B94-475EDA3872C7}" presName="accent_3" presStyleCnt="0"/>
      <dgm:spPr/>
    </dgm:pt>
    <dgm:pt modelId="{36EBC703-F723-47AA-BF6A-A7CA5B3A1B36}" type="pres">
      <dgm:prSet presAssocID="{3B78B90F-8904-44F7-8B94-475EDA3872C7}" presName="accentRepeatNode" presStyleLbl="solidFgAcc1" presStyleIdx="2" presStyleCnt="5" custFlipHor="1" custScaleX="120053"/>
      <dgm:spPr/>
    </dgm:pt>
    <dgm:pt modelId="{7D136018-3C90-4C53-9FBB-0D235A0B3938}" type="pres">
      <dgm:prSet presAssocID="{18F2F6C4-8E29-4831-9CBD-B7F0C09596F8}" presName="text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FA54174-1DE7-4E2A-B3F0-6D24869846AA}" type="pres">
      <dgm:prSet presAssocID="{18F2F6C4-8E29-4831-9CBD-B7F0C09596F8}" presName="accent_4" presStyleCnt="0"/>
      <dgm:spPr/>
    </dgm:pt>
    <dgm:pt modelId="{2EB2A0B8-EA8C-4089-A9B7-23304F27F1CA}" type="pres">
      <dgm:prSet presAssocID="{18F2F6C4-8E29-4831-9CBD-B7F0C09596F8}" presName="accentRepeatNode" presStyleLbl="solidFgAcc1" presStyleIdx="3" presStyleCnt="5"/>
      <dgm:spPr/>
    </dgm:pt>
    <dgm:pt modelId="{5DB34F45-9E51-452F-86FA-8629CD0D0685}" type="pres">
      <dgm:prSet presAssocID="{9F4D2FDD-F513-4666-B5E7-7CA0603CD708}" presName="text_5" presStyleLbl="node1" presStyleIdx="4" presStyleCnt="5" custScaleY="12094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D18299F-98F6-4A59-9E40-88E1CC7B664C}" type="pres">
      <dgm:prSet presAssocID="{9F4D2FDD-F513-4666-B5E7-7CA0603CD708}" presName="accent_5" presStyleCnt="0"/>
      <dgm:spPr/>
    </dgm:pt>
    <dgm:pt modelId="{CDD3A39D-56DB-4BC2-B5E6-5A56B3A7E53D}" type="pres">
      <dgm:prSet presAssocID="{9F4D2FDD-F513-4666-B5E7-7CA0603CD708}" presName="accentRepeatNode" presStyleLbl="solidFgAcc1" presStyleIdx="4" presStyleCnt="5"/>
      <dgm:spPr/>
    </dgm:pt>
  </dgm:ptLst>
  <dgm:cxnLst>
    <dgm:cxn modelId="{F7311035-7624-4380-88BE-B824835D51FD}" srcId="{39874001-1EE8-47EA-8560-C07F09CC452A}" destId="{18F2F6C4-8E29-4831-9CBD-B7F0C09596F8}" srcOrd="3" destOrd="0" parTransId="{EB1B5482-B3BF-4EFD-B22F-2AA174DF91E3}" sibTransId="{084AB707-F010-4E6A-9FA9-FE771EE5D89F}"/>
    <dgm:cxn modelId="{0B8E23C7-559D-4F20-9B2B-79EEBA9FEE88}" srcId="{39874001-1EE8-47EA-8560-C07F09CC452A}" destId="{789B5AEB-8BED-4E9F-8D30-0FC9FDBD2C5D}" srcOrd="0" destOrd="0" parTransId="{EDD0EE7A-C36D-46B4-8734-FC68117BE7D0}" sibTransId="{AB8E5C73-170D-4451-BBD4-E7200AD785B1}"/>
    <dgm:cxn modelId="{55640E65-9BD9-4918-BF33-6C9317600C24}" type="presOf" srcId="{39874001-1EE8-47EA-8560-C07F09CC452A}" destId="{CC0B5D49-3B74-44A3-B0AD-78F87A9B6485}" srcOrd="0" destOrd="0" presId="urn:microsoft.com/office/officeart/2008/layout/VerticalCurvedList"/>
    <dgm:cxn modelId="{47CC07AE-FBEE-4329-BB01-C6C8748B0F25}" type="presOf" srcId="{3B78B90F-8904-44F7-8B94-475EDA3872C7}" destId="{BF68C8EA-2A77-4998-9E2C-13FFD5E01B79}" srcOrd="0" destOrd="0" presId="urn:microsoft.com/office/officeart/2008/layout/VerticalCurvedList"/>
    <dgm:cxn modelId="{BF4F4FE8-9DCB-4A7B-A76B-D73E904FF32F}" srcId="{39874001-1EE8-47EA-8560-C07F09CC452A}" destId="{C6A32E67-5A6F-498A-A59D-51E3047D7EE3}" srcOrd="1" destOrd="0" parTransId="{51D16C77-5A50-4E8C-8573-7BCF123B54BD}" sibTransId="{3CA1D55F-016F-4722-9D75-1B3A52C445D0}"/>
    <dgm:cxn modelId="{A53CA087-C407-4931-97A2-B7150C2BCF8C}" srcId="{39874001-1EE8-47EA-8560-C07F09CC452A}" destId="{3B78B90F-8904-44F7-8B94-475EDA3872C7}" srcOrd="2" destOrd="0" parTransId="{4C6C7434-1F79-4AFA-B3F9-B2835B3DEE26}" sibTransId="{CC28F545-1684-4F37-AAF8-D7FC2824A532}"/>
    <dgm:cxn modelId="{45795F70-3C9E-4AF0-AB4E-059BC8162AA4}" type="presOf" srcId="{9F4D2FDD-F513-4666-B5E7-7CA0603CD708}" destId="{5DB34F45-9E51-452F-86FA-8629CD0D0685}" srcOrd="0" destOrd="0" presId="urn:microsoft.com/office/officeart/2008/layout/VerticalCurvedList"/>
    <dgm:cxn modelId="{6FFA0996-A93E-47EB-825F-216CD079FC54}" type="presOf" srcId="{18F2F6C4-8E29-4831-9CBD-B7F0C09596F8}" destId="{7D136018-3C90-4C53-9FBB-0D235A0B3938}" srcOrd="0" destOrd="0" presId="urn:microsoft.com/office/officeart/2008/layout/VerticalCurvedList"/>
    <dgm:cxn modelId="{924F88FA-74E4-4D60-AE27-D6541714BDD5}" type="presOf" srcId="{C6A32E67-5A6F-498A-A59D-51E3047D7EE3}" destId="{23A5A060-CFC4-4D77-823F-DAB831E7A36B}" srcOrd="0" destOrd="0" presId="urn:microsoft.com/office/officeart/2008/layout/VerticalCurvedList"/>
    <dgm:cxn modelId="{236EDCB7-3307-440C-BCC9-835A3D312CA9}" type="presOf" srcId="{AB8E5C73-170D-4451-BBD4-E7200AD785B1}" destId="{CD19934C-6DB6-430F-83BC-057F84D11484}" srcOrd="0" destOrd="0" presId="urn:microsoft.com/office/officeart/2008/layout/VerticalCurvedList"/>
    <dgm:cxn modelId="{52D6695C-77EC-4B34-95ED-7D31F6372BA9}" type="presOf" srcId="{789B5AEB-8BED-4E9F-8D30-0FC9FDBD2C5D}" destId="{DCB690D6-EAC5-477C-9166-6E2B8B5B3F16}" srcOrd="0" destOrd="0" presId="urn:microsoft.com/office/officeart/2008/layout/VerticalCurvedList"/>
    <dgm:cxn modelId="{6230F3AD-61B6-4D89-B8ED-83611C087283}" srcId="{39874001-1EE8-47EA-8560-C07F09CC452A}" destId="{9F4D2FDD-F513-4666-B5E7-7CA0603CD708}" srcOrd="4" destOrd="0" parTransId="{A23BBC02-080D-43E9-9E01-FC526604B395}" sibTransId="{C8468DE6-064D-42D0-8460-971AFD32F7F7}"/>
    <dgm:cxn modelId="{7B49553E-3638-48F1-8A05-BE592D4D93A0}" type="presParOf" srcId="{CC0B5D49-3B74-44A3-B0AD-78F87A9B6485}" destId="{AFB6A91E-2456-4D00-A168-1B689F27B47B}" srcOrd="0" destOrd="0" presId="urn:microsoft.com/office/officeart/2008/layout/VerticalCurvedList"/>
    <dgm:cxn modelId="{4E5BE7B9-3FF8-4734-AA9B-78F07CD556DA}" type="presParOf" srcId="{AFB6A91E-2456-4D00-A168-1B689F27B47B}" destId="{724E0A31-DA3A-49FA-9401-0D15F3949F75}" srcOrd="0" destOrd="0" presId="urn:microsoft.com/office/officeart/2008/layout/VerticalCurvedList"/>
    <dgm:cxn modelId="{E2E7AC1B-6B5D-403D-8425-485D8E88C7E7}" type="presParOf" srcId="{724E0A31-DA3A-49FA-9401-0D15F3949F75}" destId="{FE554AE3-8E82-4731-9483-16F25A9BDE3E}" srcOrd="0" destOrd="0" presId="urn:microsoft.com/office/officeart/2008/layout/VerticalCurvedList"/>
    <dgm:cxn modelId="{4318B6A3-E9C7-44F3-8F11-6A60E01EA085}" type="presParOf" srcId="{724E0A31-DA3A-49FA-9401-0D15F3949F75}" destId="{CD19934C-6DB6-430F-83BC-057F84D11484}" srcOrd="1" destOrd="0" presId="urn:microsoft.com/office/officeart/2008/layout/VerticalCurvedList"/>
    <dgm:cxn modelId="{C158C536-880F-4F9F-AC3A-46EEB2211FE1}" type="presParOf" srcId="{724E0A31-DA3A-49FA-9401-0D15F3949F75}" destId="{5D7CD03B-6966-4A96-8888-DD31CF527842}" srcOrd="2" destOrd="0" presId="urn:microsoft.com/office/officeart/2008/layout/VerticalCurvedList"/>
    <dgm:cxn modelId="{B6B4CA9D-A298-48F0-BEA9-34B6A1A024DE}" type="presParOf" srcId="{724E0A31-DA3A-49FA-9401-0D15F3949F75}" destId="{2F338DE3-460F-4A04-903D-F1BA001FCA7A}" srcOrd="3" destOrd="0" presId="urn:microsoft.com/office/officeart/2008/layout/VerticalCurvedList"/>
    <dgm:cxn modelId="{527A45A4-4F57-4160-B99F-B41730A20841}" type="presParOf" srcId="{AFB6A91E-2456-4D00-A168-1B689F27B47B}" destId="{DCB690D6-EAC5-477C-9166-6E2B8B5B3F16}" srcOrd="1" destOrd="0" presId="urn:microsoft.com/office/officeart/2008/layout/VerticalCurvedList"/>
    <dgm:cxn modelId="{39D4CEE0-7E8D-4A5A-8D05-4DFDF17A0CFC}" type="presParOf" srcId="{AFB6A91E-2456-4D00-A168-1B689F27B47B}" destId="{DEA3C0FA-0B70-4491-A5E3-1E3F9AD83B13}" srcOrd="2" destOrd="0" presId="urn:microsoft.com/office/officeart/2008/layout/VerticalCurvedList"/>
    <dgm:cxn modelId="{60AD5367-A57D-48E6-A5E4-27C4E7CB35C6}" type="presParOf" srcId="{DEA3C0FA-0B70-4491-A5E3-1E3F9AD83B13}" destId="{74B29116-15EA-4C5A-ABB0-2371B687ADFF}" srcOrd="0" destOrd="0" presId="urn:microsoft.com/office/officeart/2008/layout/VerticalCurvedList"/>
    <dgm:cxn modelId="{DADE1264-345B-43E6-BF7B-A44991555FBC}" type="presParOf" srcId="{AFB6A91E-2456-4D00-A168-1B689F27B47B}" destId="{23A5A060-CFC4-4D77-823F-DAB831E7A36B}" srcOrd="3" destOrd="0" presId="urn:microsoft.com/office/officeart/2008/layout/VerticalCurvedList"/>
    <dgm:cxn modelId="{CC186C12-4ABB-48D2-ACFD-217B317314F6}" type="presParOf" srcId="{AFB6A91E-2456-4D00-A168-1B689F27B47B}" destId="{8B542BE5-C85E-41D2-AEC4-E0F1BCD43C48}" srcOrd="4" destOrd="0" presId="urn:microsoft.com/office/officeart/2008/layout/VerticalCurvedList"/>
    <dgm:cxn modelId="{298D9316-E8DA-41FF-BADE-AFFC8B8EF83E}" type="presParOf" srcId="{8B542BE5-C85E-41D2-AEC4-E0F1BCD43C48}" destId="{EED1A6ED-C6D9-45D3-B1AE-95FB6523CF16}" srcOrd="0" destOrd="0" presId="urn:microsoft.com/office/officeart/2008/layout/VerticalCurvedList"/>
    <dgm:cxn modelId="{962CED61-4CD0-4ECA-9BD2-10AB6E4E0F97}" type="presParOf" srcId="{AFB6A91E-2456-4D00-A168-1B689F27B47B}" destId="{BF68C8EA-2A77-4998-9E2C-13FFD5E01B79}" srcOrd="5" destOrd="0" presId="urn:microsoft.com/office/officeart/2008/layout/VerticalCurvedList"/>
    <dgm:cxn modelId="{4EA00F84-ECEC-4434-8E58-DDD5DB2A0F38}" type="presParOf" srcId="{AFB6A91E-2456-4D00-A168-1B689F27B47B}" destId="{3532596C-836C-49D3-89E9-E25897BAD404}" srcOrd="6" destOrd="0" presId="urn:microsoft.com/office/officeart/2008/layout/VerticalCurvedList"/>
    <dgm:cxn modelId="{17A6A4D9-8E68-44BB-A51C-A4CA7C5E6FB4}" type="presParOf" srcId="{3532596C-836C-49D3-89E9-E25897BAD404}" destId="{36EBC703-F723-47AA-BF6A-A7CA5B3A1B36}" srcOrd="0" destOrd="0" presId="urn:microsoft.com/office/officeart/2008/layout/VerticalCurvedList"/>
    <dgm:cxn modelId="{22D41913-3442-488E-B7BB-EC489EC5F1D5}" type="presParOf" srcId="{AFB6A91E-2456-4D00-A168-1B689F27B47B}" destId="{7D136018-3C90-4C53-9FBB-0D235A0B3938}" srcOrd="7" destOrd="0" presId="urn:microsoft.com/office/officeart/2008/layout/VerticalCurvedList"/>
    <dgm:cxn modelId="{BA85E869-7F40-44D1-9826-B85E80069FD6}" type="presParOf" srcId="{AFB6A91E-2456-4D00-A168-1B689F27B47B}" destId="{3FA54174-1DE7-4E2A-B3F0-6D24869846AA}" srcOrd="8" destOrd="0" presId="urn:microsoft.com/office/officeart/2008/layout/VerticalCurvedList"/>
    <dgm:cxn modelId="{06751B2C-7F59-4DA2-A65B-A8EAB18ED7D9}" type="presParOf" srcId="{3FA54174-1DE7-4E2A-B3F0-6D24869846AA}" destId="{2EB2A0B8-EA8C-4089-A9B7-23304F27F1CA}" srcOrd="0" destOrd="0" presId="urn:microsoft.com/office/officeart/2008/layout/VerticalCurvedList"/>
    <dgm:cxn modelId="{F0C45C88-1484-4895-8FFC-ECCD6B14DF4D}" type="presParOf" srcId="{AFB6A91E-2456-4D00-A168-1B689F27B47B}" destId="{5DB34F45-9E51-452F-86FA-8629CD0D0685}" srcOrd="9" destOrd="0" presId="urn:microsoft.com/office/officeart/2008/layout/VerticalCurvedList"/>
    <dgm:cxn modelId="{369AEE73-E8E9-4472-8CBC-92DDAECE62BF}" type="presParOf" srcId="{AFB6A91E-2456-4D00-A168-1B689F27B47B}" destId="{CD18299F-98F6-4A59-9E40-88E1CC7B664C}" srcOrd="10" destOrd="0" presId="urn:microsoft.com/office/officeart/2008/layout/VerticalCurvedList"/>
    <dgm:cxn modelId="{A7A9A1F3-C345-477B-A538-E8622632AC31}" type="presParOf" srcId="{CD18299F-98F6-4A59-9E40-88E1CC7B664C}" destId="{CDD3A39D-56DB-4BC2-B5E6-5A56B3A7E53D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F6F2F1-A378-4980-97AC-DEC9CAAB331B}">
      <dsp:nvSpPr>
        <dsp:cNvPr id="0" name=""/>
        <dsp:cNvSpPr/>
      </dsp:nvSpPr>
      <dsp:spPr>
        <a:xfrm>
          <a:off x="0" y="808561"/>
          <a:ext cx="7543800" cy="357435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just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800" kern="1200" dirty="0" smtClean="0"/>
            <a:t>Салық менеджменті – бұл нарықтық экономиканы басқарудың жалпы жүйесінің бір бөлігі, яғни жалпы менеджменттің бір бөлігі. Салық менеджментінің негізінде экономиканы айналымға алумен байланысты болса,ал екінші жағынан адамдарды басқаруды атқаратын қызметтің маңызды түрі.</a:t>
          </a:r>
          <a:endParaRPr lang="ru-RU" sz="2800" kern="1200" dirty="0"/>
        </a:p>
      </dsp:txBody>
      <dsp:txXfrm>
        <a:off x="174485" y="983046"/>
        <a:ext cx="7194830" cy="322538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DB8DB9C-3BF7-47C8-BDAB-88525A40C294}">
      <dsp:nvSpPr>
        <dsp:cNvPr id="0" name=""/>
        <dsp:cNvSpPr/>
      </dsp:nvSpPr>
      <dsp:spPr>
        <a:xfrm>
          <a:off x="0" y="726976"/>
          <a:ext cx="3351981" cy="2212441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000" kern="1200" dirty="0" smtClean="0">
              <a:solidFill>
                <a:schemeClr val="tx1"/>
              </a:solidFill>
            </a:rPr>
            <a:t>Салық менеджменті қаржы менеджментінің бір бөлігін құрайды. Қаржылық ғылым және тәжірибесінің объектісі болып, мемлекеттің қаржы шаруашылығы және кәсіпорын табылады. </a:t>
          </a:r>
          <a:endParaRPr lang="ru-RU" sz="2000" kern="1200" dirty="0">
            <a:solidFill>
              <a:schemeClr val="tx1"/>
            </a:solidFill>
          </a:endParaRPr>
        </a:p>
      </dsp:txBody>
      <dsp:txXfrm>
        <a:off x="64800" y="791776"/>
        <a:ext cx="3222381" cy="2082841"/>
      </dsp:txXfrm>
    </dsp:sp>
    <dsp:sp modelId="{AA9F1BA4-3885-476C-ACC9-6AE61F8E1039}">
      <dsp:nvSpPr>
        <dsp:cNvPr id="0" name=""/>
        <dsp:cNvSpPr/>
      </dsp:nvSpPr>
      <dsp:spPr>
        <a:xfrm>
          <a:off x="4190897" y="438940"/>
          <a:ext cx="3351981" cy="5033670"/>
        </a:xfrm>
        <a:prstGeom prst="roundRect">
          <a:avLst>
            <a:gd name="adj" fmla="val 10000"/>
          </a:avLst>
        </a:prstGeom>
        <a:solidFill>
          <a:schemeClr val="accent2">
            <a:hueOff val="-16207560"/>
            <a:satOff val="33334"/>
            <a:lumOff val="-2549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000" kern="1200" dirty="0" smtClean="0"/>
            <a:t>қаржы және салық менеджменті,салық қатынастарының субъектісі және оларды басқаруда кәсіпорын салық төлеуші және мемлекет уәкілеттіктер, салық процесін әр деңгейде ұйымдастыра, жоспарлай және бақылай отырып, кәсіпорынның шаруашылық субъектісі ортасында ғана шектеледі. </a:t>
          </a:r>
          <a:endParaRPr lang="ru-RU" sz="2000" kern="1200" dirty="0">
            <a:solidFill>
              <a:schemeClr val="bg1"/>
            </a:solidFill>
          </a:endParaRPr>
        </a:p>
      </dsp:txBody>
      <dsp:txXfrm>
        <a:off x="4289073" y="537116"/>
        <a:ext cx="3155629" cy="483731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398073-62D6-46E3-95B2-BD1FF2C36569}">
      <dsp:nvSpPr>
        <dsp:cNvPr id="0" name=""/>
        <dsp:cNvSpPr/>
      </dsp:nvSpPr>
      <dsp:spPr>
        <a:xfrm rot="10800000">
          <a:off x="1843552" y="1629"/>
          <a:ext cx="5016627" cy="2319865"/>
        </a:xfrm>
        <a:prstGeom prst="homePlat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2996" tIns="106680" rIns="199136" bIns="1066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800" b="1" kern="1200" dirty="0" smtClean="0">
              <a:solidFill>
                <a:srgbClr val="FF0000"/>
              </a:solidFill>
            </a:rPr>
            <a:t>Макродеңгей</a:t>
          </a:r>
          <a:r>
            <a:rPr lang="kk-KZ" sz="2800" kern="1200" dirty="0" smtClean="0"/>
            <a:t> – мемлекеттік салықтық менеджмент;</a:t>
          </a:r>
          <a:endParaRPr lang="ru-RU" sz="2800" kern="1200" dirty="0"/>
        </a:p>
      </dsp:txBody>
      <dsp:txXfrm rot="10800000">
        <a:off x="2423518" y="1629"/>
        <a:ext cx="4436661" cy="2319865"/>
      </dsp:txXfrm>
    </dsp:sp>
    <dsp:sp modelId="{312724DD-4BB9-48CF-9866-5F5C51CCCA63}">
      <dsp:nvSpPr>
        <dsp:cNvPr id="0" name=""/>
        <dsp:cNvSpPr/>
      </dsp:nvSpPr>
      <dsp:spPr>
        <a:xfrm>
          <a:off x="683620" y="1629"/>
          <a:ext cx="2319865" cy="2319865"/>
        </a:xfrm>
        <a:prstGeom prst="ellipse">
          <a:avLst/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 w="222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00C6D3F-99F1-401B-B814-B256F38110DF}">
      <dsp:nvSpPr>
        <dsp:cNvPr id="0" name=""/>
        <dsp:cNvSpPr/>
      </dsp:nvSpPr>
      <dsp:spPr>
        <a:xfrm rot="10800000">
          <a:off x="1843552" y="3013992"/>
          <a:ext cx="5016627" cy="2319865"/>
        </a:xfrm>
        <a:prstGeom prst="homePlat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2996" tIns="106680" rIns="199136" bIns="1066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800" b="1" kern="1200" dirty="0" smtClean="0">
              <a:solidFill>
                <a:srgbClr val="FF0000"/>
              </a:solidFill>
            </a:rPr>
            <a:t>Микродеңгей – </a:t>
          </a:r>
          <a:r>
            <a:rPr lang="kk-KZ" sz="2800" kern="1200" dirty="0" smtClean="0"/>
            <a:t>кәсіпорынның салық менеджменті немесе бірлескен салықтық менеджмент.</a:t>
          </a:r>
          <a:endParaRPr lang="ru-RU" sz="2800" kern="1200" dirty="0"/>
        </a:p>
      </dsp:txBody>
      <dsp:txXfrm rot="10800000">
        <a:off x="2423518" y="3013992"/>
        <a:ext cx="4436661" cy="2319865"/>
      </dsp:txXfrm>
    </dsp:sp>
    <dsp:sp modelId="{4C7CEBE5-2DD0-4332-B750-4549B042FB19}">
      <dsp:nvSpPr>
        <dsp:cNvPr id="0" name=""/>
        <dsp:cNvSpPr/>
      </dsp:nvSpPr>
      <dsp:spPr>
        <a:xfrm>
          <a:off x="683620" y="3013992"/>
          <a:ext cx="2319865" cy="2319865"/>
        </a:xfrm>
        <a:prstGeom prst="ellipse">
          <a:avLst/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 w="222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F6F2F1-A378-4980-97AC-DEC9CAAB331B}">
      <dsp:nvSpPr>
        <dsp:cNvPr id="0" name=""/>
        <dsp:cNvSpPr/>
      </dsp:nvSpPr>
      <dsp:spPr>
        <a:xfrm>
          <a:off x="0" y="1226836"/>
          <a:ext cx="7543800" cy="27378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just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800" kern="1200" dirty="0" smtClean="0"/>
            <a:t>Салық менеджменті ғылыми – тәжірибелі процесс түрінде көрсетіледі, салық механизмін белгіленген заң тәртібімен қызмет етуін, өзінің мазмұнына қарай бір қалыпты және көп жақты, ұйымның мақсатты құрылымы және шарты түрде болуы.</a:t>
          </a:r>
          <a:endParaRPr lang="ru-RU" sz="2800" kern="1200" dirty="0"/>
        </a:p>
      </dsp:txBody>
      <dsp:txXfrm>
        <a:off x="133648" y="1360484"/>
        <a:ext cx="7276504" cy="247050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756D43-8F79-4724-BF32-FFDDE3A18114}">
      <dsp:nvSpPr>
        <dsp:cNvPr id="0" name=""/>
        <dsp:cNvSpPr/>
      </dsp:nvSpPr>
      <dsp:spPr>
        <a:xfrm>
          <a:off x="920" y="689920"/>
          <a:ext cx="3591408" cy="2154845"/>
        </a:xfrm>
        <a:prstGeom prst="rect">
          <a:avLst/>
        </a:prstGeom>
        <a:solidFill>
          <a:schemeClr val="accent3">
            <a:alpha val="90000"/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chemeClr val="tx1"/>
              </a:solidFill>
            </a:rPr>
            <a:t>- </a:t>
          </a:r>
          <a:r>
            <a:rPr lang="ru-RU" sz="2400" b="1" kern="1200" dirty="0" err="1" smtClean="0">
              <a:solidFill>
                <a:schemeClr val="tx1"/>
              </a:solidFill>
            </a:rPr>
            <a:t>салық процесін</a:t>
          </a:r>
          <a:r>
            <a:rPr lang="ru-RU" sz="2400" b="1" kern="1200" dirty="0" smtClean="0">
              <a:solidFill>
                <a:schemeClr val="tx1"/>
              </a:solidFill>
            </a:rPr>
            <a:t> </a:t>
          </a:r>
          <a:r>
            <a:rPr lang="ru-RU" sz="2400" b="1" kern="1200" dirty="0" err="1" smtClean="0">
              <a:solidFill>
                <a:schemeClr val="tx1"/>
              </a:solidFill>
            </a:rPr>
            <a:t>басқаруды ұйымдастыру;</a:t>
          </a:r>
          <a:r>
            <a:rPr lang="ru-RU" sz="2400" b="1" kern="1200" dirty="0" smtClean="0">
              <a:solidFill>
                <a:schemeClr val="tx1"/>
              </a:solidFill>
            </a:rPr>
            <a:t/>
          </a:r>
          <a:br>
            <a:rPr lang="ru-RU" sz="2400" b="1" kern="1200" dirty="0" smtClean="0">
              <a:solidFill>
                <a:schemeClr val="tx1"/>
              </a:solidFill>
            </a:rPr>
          </a:br>
          <a:endParaRPr lang="ru-RU" sz="2400" b="1" kern="1200" dirty="0">
            <a:solidFill>
              <a:schemeClr val="tx1"/>
            </a:solidFill>
          </a:endParaRPr>
        </a:p>
      </dsp:txBody>
      <dsp:txXfrm>
        <a:off x="920" y="689920"/>
        <a:ext cx="3591408" cy="2154845"/>
      </dsp:txXfrm>
    </dsp:sp>
    <dsp:sp modelId="{1359D7C0-95B0-4A0B-9C36-9F8A7614BE34}">
      <dsp:nvSpPr>
        <dsp:cNvPr id="0" name=""/>
        <dsp:cNvSpPr/>
      </dsp:nvSpPr>
      <dsp:spPr>
        <a:xfrm>
          <a:off x="3951470" y="689920"/>
          <a:ext cx="3591408" cy="2154845"/>
        </a:xfrm>
        <a:prstGeom prst="rect">
          <a:avLst/>
        </a:prstGeom>
        <a:solidFill>
          <a:schemeClr val="accent6">
            <a:lumMod val="75000"/>
            <a:alpha val="76667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chemeClr val="tx1"/>
              </a:solidFill>
            </a:rPr>
            <a:t>- </a:t>
          </a:r>
          <a:r>
            <a:rPr lang="ru-RU" sz="2400" b="1" kern="1200" dirty="0" err="1" smtClean="0">
              <a:solidFill>
                <a:schemeClr val="tx1"/>
              </a:solidFill>
            </a:rPr>
            <a:t>салықтық жоспарлау</a:t>
          </a:r>
          <a:r>
            <a:rPr lang="ru-RU" sz="2400" b="1" kern="1200" dirty="0" smtClean="0">
              <a:solidFill>
                <a:schemeClr val="tx1"/>
              </a:solidFill>
            </a:rPr>
            <a:t>;</a:t>
          </a:r>
          <a:endParaRPr lang="ru-RU" sz="2400" b="1" kern="1200" dirty="0">
            <a:solidFill>
              <a:schemeClr val="tx1"/>
            </a:solidFill>
          </a:endParaRPr>
        </a:p>
      </dsp:txBody>
      <dsp:txXfrm>
        <a:off x="3951470" y="689920"/>
        <a:ext cx="3591408" cy="2154845"/>
      </dsp:txXfrm>
    </dsp:sp>
    <dsp:sp modelId="{F31E0FDA-DC9C-4F67-B516-4A06D32FD64F}">
      <dsp:nvSpPr>
        <dsp:cNvPr id="0" name=""/>
        <dsp:cNvSpPr/>
      </dsp:nvSpPr>
      <dsp:spPr>
        <a:xfrm>
          <a:off x="920" y="3203906"/>
          <a:ext cx="3591408" cy="2154845"/>
        </a:xfrm>
        <a:prstGeom prst="rect">
          <a:avLst/>
        </a:prstGeom>
        <a:solidFill>
          <a:schemeClr val="accent6">
            <a:lumMod val="75000"/>
            <a:alpha val="63333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err="1" smtClean="0">
              <a:solidFill>
                <a:schemeClr val="tx1"/>
              </a:solidFill>
            </a:rPr>
            <a:t>салықтық реттеу</a:t>
          </a:r>
          <a:r>
            <a:rPr lang="ru-RU" sz="2400" b="1" kern="1200" dirty="0" smtClean="0">
              <a:solidFill>
                <a:schemeClr val="tx1"/>
              </a:solidFill>
            </a:rPr>
            <a:t>;</a:t>
          </a:r>
          <a:r>
            <a:rPr lang="ru-RU" sz="2400" kern="1200" dirty="0" smtClean="0"/>
            <a:t/>
          </a:r>
          <a:br>
            <a:rPr lang="ru-RU" sz="2400" kern="1200" dirty="0" smtClean="0"/>
          </a:br>
          <a:endParaRPr lang="ru-RU" sz="2400" kern="1200" dirty="0"/>
        </a:p>
      </dsp:txBody>
      <dsp:txXfrm>
        <a:off x="920" y="3203906"/>
        <a:ext cx="3591408" cy="2154845"/>
      </dsp:txXfrm>
    </dsp:sp>
    <dsp:sp modelId="{BECE1BC7-5A9E-4037-B58A-33B20AC6C958}">
      <dsp:nvSpPr>
        <dsp:cNvPr id="0" name=""/>
        <dsp:cNvSpPr/>
      </dsp:nvSpPr>
      <dsp:spPr>
        <a:xfrm>
          <a:off x="3951470" y="3203906"/>
          <a:ext cx="3591408" cy="2154845"/>
        </a:xfrm>
        <a:prstGeom prst="rect">
          <a:avLst/>
        </a:prstGeom>
        <a:solidFill>
          <a:schemeClr val="accent6">
            <a:alpha val="5000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chemeClr val="tx1"/>
              </a:solidFill>
            </a:rPr>
            <a:t>- </a:t>
          </a:r>
          <a:r>
            <a:rPr lang="ru-RU" sz="2400" b="1" kern="1200" dirty="0" err="1" smtClean="0">
              <a:solidFill>
                <a:schemeClr val="tx1"/>
              </a:solidFill>
            </a:rPr>
            <a:t>салықтық бақылау.</a:t>
          </a:r>
          <a:endParaRPr lang="ru-RU" sz="2400" b="1" kern="1200" dirty="0">
            <a:solidFill>
              <a:schemeClr val="tx1"/>
            </a:solidFill>
          </a:endParaRPr>
        </a:p>
      </dsp:txBody>
      <dsp:txXfrm>
        <a:off x="3951470" y="3203906"/>
        <a:ext cx="3591408" cy="2154845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92C5BEB-0DE0-43FA-B02D-729F2A7EC822}">
      <dsp:nvSpPr>
        <dsp:cNvPr id="0" name=""/>
        <dsp:cNvSpPr/>
      </dsp:nvSpPr>
      <dsp:spPr>
        <a:xfrm>
          <a:off x="626469" y="0"/>
          <a:ext cx="7099988" cy="5544616"/>
        </a:xfrm>
        <a:prstGeom prst="rightArrow">
          <a:avLst/>
        </a:prstGeom>
        <a:solidFill>
          <a:schemeClr val="accent4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12700" dir="5280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60C24180-F481-4096-99B7-F9BD29D214EB}">
      <dsp:nvSpPr>
        <dsp:cNvPr id="0" name=""/>
        <dsp:cNvSpPr/>
      </dsp:nvSpPr>
      <dsp:spPr>
        <a:xfrm>
          <a:off x="49008" y="1008110"/>
          <a:ext cx="3953708" cy="3528394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37000"/>
                <a:hueMod val="100000"/>
                <a:satMod val="200000"/>
                <a:lumMod val="88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ln>
          <a:noFill/>
        </a:ln>
        <a:effectLst>
          <a:outerShdw blurRad="50800" dist="12700" dir="528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800" b="1" kern="1200" dirty="0" smtClean="0">
              <a:solidFill>
                <a:srgbClr val="FF0000"/>
              </a:solidFill>
            </a:rPr>
            <a:t>Салық менеджментінің субъектісі </a:t>
          </a:r>
          <a:r>
            <a:rPr lang="kk-KZ" sz="2800" b="1" kern="1200" dirty="0" smtClean="0"/>
            <a:t>-  болып заң шығарушы және орындаушы уәкілет ретінде мемлекет, сонымен қатар салық төлеуші заңды тұлғалар.</a:t>
          </a:r>
          <a:endParaRPr lang="ru-RU" sz="2800" b="1" kern="1200" dirty="0"/>
        </a:p>
      </dsp:txBody>
      <dsp:txXfrm>
        <a:off x="221250" y="1180352"/>
        <a:ext cx="3609224" cy="3183910"/>
      </dsp:txXfrm>
    </dsp:sp>
    <dsp:sp modelId="{3733C55C-7B41-47DC-9794-4BC03B7918DC}">
      <dsp:nvSpPr>
        <dsp:cNvPr id="0" name=""/>
        <dsp:cNvSpPr/>
      </dsp:nvSpPr>
      <dsp:spPr>
        <a:xfrm>
          <a:off x="4350211" y="864095"/>
          <a:ext cx="3953708" cy="3816425"/>
        </a:xfrm>
        <a:prstGeom prst="roundRect">
          <a:avLst/>
        </a:prstGeom>
        <a:gradFill rotWithShape="0">
          <a:gsLst>
            <a:gs pos="0">
              <a:schemeClr val="accent4">
                <a:hueOff val="17235884"/>
                <a:satOff val="-43603"/>
                <a:lumOff val="1960"/>
                <a:alphaOff val="0"/>
                <a:tint val="37000"/>
                <a:hueMod val="100000"/>
                <a:satMod val="200000"/>
                <a:lumMod val="88000"/>
              </a:schemeClr>
            </a:gs>
            <a:gs pos="100000">
              <a:schemeClr val="accent4">
                <a:hueOff val="17235884"/>
                <a:satOff val="-43603"/>
                <a:lumOff val="1960"/>
                <a:alphaOff val="0"/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ln>
          <a:noFill/>
        </a:ln>
        <a:effectLst>
          <a:outerShdw blurRad="50800" dist="12700" dir="528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400" b="1" kern="1200" dirty="0" smtClean="0">
              <a:solidFill>
                <a:srgbClr val="FF0000"/>
              </a:solidFill>
            </a:rPr>
            <a:t>Салық менеджментінің объектісі </a:t>
          </a:r>
          <a:r>
            <a:rPr lang="kk-KZ" sz="2400" b="1" kern="1200" dirty="0" smtClean="0"/>
            <a:t>-  салық ағымдар болып табылады, салықпен өзінің қызметін орындау қорытындысында қозғалысын аяқтау, сонымен қатар макро – микродеңгейдегі салық процесстері.</a:t>
          </a:r>
          <a:endParaRPr lang="ru-RU" sz="2400" b="1" kern="1200" dirty="0"/>
        </a:p>
      </dsp:txBody>
      <dsp:txXfrm>
        <a:off x="4536514" y="1050398"/>
        <a:ext cx="3581102" cy="3443819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474DF7-85AE-4B7C-976E-11C95FCF74EB}">
      <dsp:nvSpPr>
        <dsp:cNvPr id="0" name=""/>
        <dsp:cNvSpPr/>
      </dsp:nvSpPr>
      <dsp:spPr>
        <a:xfrm>
          <a:off x="-450704" y="296591"/>
          <a:ext cx="4526280" cy="4526280"/>
        </a:xfrm>
        <a:prstGeom prst="pie">
          <a:avLst>
            <a:gd name="adj1" fmla="val 5400000"/>
            <a:gd name="adj2" fmla="val 1620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FBE6060-7D18-47F4-BF7E-33CC5E06B5BC}">
      <dsp:nvSpPr>
        <dsp:cNvPr id="0" name=""/>
        <dsp:cNvSpPr/>
      </dsp:nvSpPr>
      <dsp:spPr>
        <a:xfrm>
          <a:off x="911027" y="7"/>
          <a:ext cx="7083477" cy="5119448"/>
        </a:xfrm>
        <a:prstGeom prst="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800" b="1" kern="1200" dirty="0" smtClean="0">
              <a:solidFill>
                <a:srgbClr val="FF0000"/>
              </a:solidFill>
            </a:rPr>
            <a:t>Салық менеджментінің жалпы мақсаты:</a:t>
          </a:r>
          <a:endParaRPr lang="ru-RU" sz="2800" b="1" kern="1200" dirty="0">
            <a:solidFill>
              <a:srgbClr val="FF0000"/>
            </a:solidFill>
          </a:endParaRPr>
        </a:p>
      </dsp:txBody>
      <dsp:txXfrm>
        <a:off x="911027" y="7"/>
        <a:ext cx="7083477" cy="1535838"/>
      </dsp:txXfrm>
    </dsp:sp>
    <dsp:sp modelId="{6819290E-0B17-4D84-8D4C-25E6E546C371}">
      <dsp:nvSpPr>
        <dsp:cNvPr id="0" name=""/>
        <dsp:cNvSpPr/>
      </dsp:nvSpPr>
      <dsp:spPr>
        <a:xfrm>
          <a:off x="341396" y="1654478"/>
          <a:ext cx="2942079" cy="2942079"/>
        </a:xfrm>
        <a:prstGeom prst="pie">
          <a:avLst>
            <a:gd name="adj1" fmla="val 5400000"/>
            <a:gd name="adj2" fmla="val 1620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D40C1D0-EEA2-477B-8C28-A58F994C840B}">
      <dsp:nvSpPr>
        <dsp:cNvPr id="0" name=""/>
        <dsp:cNvSpPr/>
      </dsp:nvSpPr>
      <dsp:spPr>
        <a:xfrm>
          <a:off x="1812435" y="1654478"/>
          <a:ext cx="5280660" cy="2942079"/>
        </a:xfrm>
        <a:prstGeom prst="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800" kern="1200" dirty="0" smtClean="0"/>
            <a:t>экономикалық тиімділіктің жоғарылауы және экономикалық өсуді қамтамасыз ету,</a:t>
          </a:r>
          <a:endParaRPr lang="ru-RU" sz="2800" kern="1200" dirty="0"/>
        </a:p>
      </dsp:txBody>
      <dsp:txXfrm>
        <a:off x="1812435" y="1654478"/>
        <a:ext cx="5280660" cy="1357882"/>
      </dsp:txXfrm>
    </dsp:sp>
    <dsp:sp modelId="{6D9DEEC6-D125-4893-B193-6CD28264F9FD}">
      <dsp:nvSpPr>
        <dsp:cNvPr id="0" name=""/>
        <dsp:cNvSpPr/>
      </dsp:nvSpPr>
      <dsp:spPr>
        <a:xfrm>
          <a:off x="1133494" y="3012361"/>
          <a:ext cx="1357882" cy="1357882"/>
        </a:xfrm>
        <a:prstGeom prst="pie">
          <a:avLst>
            <a:gd name="adj1" fmla="val 5400000"/>
            <a:gd name="adj2" fmla="val 1620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725D6BC-AD1C-4D25-AB98-8176829A9006}">
      <dsp:nvSpPr>
        <dsp:cNvPr id="0" name=""/>
        <dsp:cNvSpPr/>
      </dsp:nvSpPr>
      <dsp:spPr>
        <a:xfrm>
          <a:off x="1812435" y="3175246"/>
          <a:ext cx="5280660" cy="1032113"/>
        </a:xfrm>
        <a:prstGeom prst="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800" kern="1200" dirty="0" smtClean="0"/>
            <a:t>қаржыны тұрақтандыру.</a:t>
          </a:r>
          <a:endParaRPr lang="ru-RU" sz="2800" kern="1200" dirty="0"/>
        </a:p>
      </dsp:txBody>
      <dsp:txXfrm>
        <a:off x="1812435" y="3175246"/>
        <a:ext cx="5280660" cy="1032113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0A657B3-F283-4464-824E-967CB16E1E5D}">
      <dsp:nvSpPr>
        <dsp:cNvPr id="0" name=""/>
        <dsp:cNvSpPr/>
      </dsp:nvSpPr>
      <dsp:spPr>
        <a:xfrm rot="16200000">
          <a:off x="-923788" y="923788"/>
          <a:ext cx="5479504" cy="3631927"/>
        </a:xfrm>
        <a:prstGeom prst="flowChartManualOperation">
          <a:avLst/>
        </a:prstGeom>
        <a:solidFill>
          <a:schemeClr val="bg2">
            <a:lumMod val="90000"/>
          </a:schemeClr>
        </a:solidFill>
        <a:ln w="22225" cap="flat" cmpd="sng" algn="ctr">
          <a:solidFill>
            <a:srgbClr val="00B0F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0" rIns="152400" bIns="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400" b="1" kern="1200" dirty="0" smtClean="0">
              <a:solidFill>
                <a:srgbClr val="FF0000"/>
              </a:solidFill>
            </a:rPr>
            <a:t>Макроэкономикалық деңгейде салық менеджменті өзіне </a:t>
          </a:r>
          <a:r>
            <a:rPr lang="kk-KZ" sz="2400" kern="1200" dirty="0" smtClean="0"/>
            <a:t>мыналарды құрылымдық қосады: салық заңы, салық салу, салық саясаты,салық жүйесі және салық механизмі. </a:t>
          </a:r>
          <a:endParaRPr lang="ru-RU" sz="2400" kern="1200" dirty="0"/>
        </a:p>
      </dsp:txBody>
      <dsp:txXfrm rot="5400000">
        <a:off x="1" y="1095900"/>
        <a:ext cx="3631927" cy="3287702"/>
      </dsp:txXfrm>
    </dsp:sp>
    <dsp:sp modelId="{7A8FF853-D992-4346-9FED-B0DA7067EFAC}">
      <dsp:nvSpPr>
        <dsp:cNvPr id="0" name=""/>
        <dsp:cNvSpPr/>
      </dsp:nvSpPr>
      <dsp:spPr>
        <a:xfrm rot="16200000">
          <a:off x="2988084" y="923788"/>
          <a:ext cx="5479504" cy="3631927"/>
        </a:xfrm>
        <a:prstGeom prst="flowChartManualOperation">
          <a:avLst/>
        </a:prstGeom>
        <a:solidFill>
          <a:schemeClr val="tx2">
            <a:lumMod val="20000"/>
            <a:lumOff val="80000"/>
          </a:schemeClr>
        </a:solidFill>
        <a:ln w="22225" cap="flat" cmpd="sng" algn="ctr">
          <a:solidFill>
            <a:srgbClr val="7030A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0" tIns="0" rIns="160672" bIns="0" numCol="1" spcCol="1270" anchor="ctr" anchorCtr="0">
          <a:noAutofit/>
        </a:bodyPr>
        <a:lstStyle/>
        <a:p>
          <a:pPr lvl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500" b="1" kern="1200" dirty="0" smtClean="0">
              <a:solidFill>
                <a:srgbClr val="FF0000"/>
              </a:solidFill>
            </a:rPr>
            <a:t>Микродеңгейде салық менеджменті тек,</a:t>
          </a:r>
          <a:r>
            <a:rPr lang="kk-KZ" sz="2500" kern="1200" dirty="0" smtClean="0"/>
            <a:t> бір ұйымның салық процессінің жеке бір элементтерін ғана қосады, олар мынадай: салық саясаты, салықтық жоспарлау және салықтық бақылау.</a:t>
          </a:r>
          <a:endParaRPr lang="ru-RU" sz="2500" kern="1200" dirty="0"/>
        </a:p>
      </dsp:txBody>
      <dsp:txXfrm rot="5400000">
        <a:off x="3911873" y="1095900"/>
        <a:ext cx="3631927" cy="3287702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D19934C-6DB6-430F-83BC-057F84D11484}">
      <dsp:nvSpPr>
        <dsp:cNvPr id="0" name=""/>
        <dsp:cNvSpPr/>
      </dsp:nvSpPr>
      <dsp:spPr>
        <a:xfrm>
          <a:off x="-6761233" y="-1008615"/>
          <a:ext cx="7849878" cy="7849878"/>
        </a:xfrm>
        <a:prstGeom prst="blockArc">
          <a:avLst>
            <a:gd name="adj1" fmla="val 18900000"/>
            <a:gd name="adj2" fmla="val 2700000"/>
            <a:gd name="adj3" fmla="val 275"/>
          </a:avLst>
        </a:prstGeom>
        <a:noFill/>
        <a:ln w="222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CB690D6-EAC5-477C-9166-6E2B8B5B3F16}">
      <dsp:nvSpPr>
        <dsp:cNvPr id="0" name=""/>
        <dsp:cNvSpPr/>
      </dsp:nvSpPr>
      <dsp:spPr>
        <a:xfrm>
          <a:off x="382090" y="364423"/>
          <a:ext cx="6912707" cy="729314"/>
        </a:xfrm>
        <a:prstGeom prst="rect">
          <a:avLst/>
        </a:prstGeom>
        <a:solidFill>
          <a:srgbClr val="99FFCC"/>
        </a:solidFill>
        <a:ln>
          <a:noFill/>
        </a:ln>
        <a:effectLst>
          <a:outerShdw blurRad="381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8893" tIns="60960" rIns="60960" bIns="6096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400" b="1" kern="1200" dirty="0" smtClean="0">
              <a:solidFill>
                <a:srgbClr val="FF0000"/>
              </a:solidFill>
            </a:rPr>
            <a:t>Салық менеджментінің субъектілері үшін нарықтық орта мынадай:</a:t>
          </a:r>
          <a:endParaRPr lang="ru-RU" sz="2400" b="1" kern="1200" dirty="0">
            <a:solidFill>
              <a:srgbClr val="FF0000"/>
            </a:solidFill>
          </a:endParaRPr>
        </a:p>
      </dsp:txBody>
      <dsp:txXfrm>
        <a:off x="382090" y="364423"/>
        <a:ext cx="6912707" cy="729314"/>
      </dsp:txXfrm>
    </dsp:sp>
    <dsp:sp modelId="{74B29116-15EA-4C5A-ABB0-2371B687ADFF}">
      <dsp:nvSpPr>
        <dsp:cNvPr id="0" name=""/>
        <dsp:cNvSpPr/>
      </dsp:nvSpPr>
      <dsp:spPr>
        <a:xfrm>
          <a:off x="-73730" y="273259"/>
          <a:ext cx="911642" cy="91164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0800" h="190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23A5A060-CFC4-4D77-823F-DAB831E7A36B}">
      <dsp:nvSpPr>
        <dsp:cNvPr id="0" name=""/>
        <dsp:cNvSpPr/>
      </dsp:nvSpPr>
      <dsp:spPr>
        <a:xfrm>
          <a:off x="904695" y="1413156"/>
          <a:ext cx="6390102" cy="819092"/>
        </a:xfrm>
        <a:prstGeom prst="rect">
          <a:avLst/>
        </a:prstGeom>
        <a:solidFill>
          <a:srgbClr val="CCFFFF"/>
        </a:solidFill>
        <a:ln>
          <a:noFill/>
        </a:ln>
        <a:effectLst>
          <a:outerShdw blurRad="381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8893" tIns="50800" rIns="50800" bIns="508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000" b="1" kern="1200" dirty="0" smtClean="0">
              <a:solidFill>
                <a:schemeClr val="tx1"/>
              </a:solidFill>
            </a:rPr>
            <a:t>Экономика, тұтыну және нарық жағдайының қалпына байланысты құрылуы;</a:t>
          </a:r>
          <a:endParaRPr lang="ru-RU" sz="2000" b="1" kern="1200" dirty="0">
            <a:solidFill>
              <a:schemeClr val="tx1"/>
            </a:solidFill>
          </a:endParaRPr>
        </a:p>
      </dsp:txBody>
      <dsp:txXfrm>
        <a:off x="904695" y="1413156"/>
        <a:ext cx="6390102" cy="819092"/>
      </dsp:txXfrm>
    </dsp:sp>
    <dsp:sp modelId="{EED1A6ED-C6D9-45D3-B1AE-95FB6523CF16}">
      <dsp:nvSpPr>
        <dsp:cNvPr id="0" name=""/>
        <dsp:cNvSpPr/>
      </dsp:nvSpPr>
      <dsp:spPr>
        <a:xfrm>
          <a:off x="448874" y="1366881"/>
          <a:ext cx="911642" cy="91164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0800" h="190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BF68C8EA-2A77-4998-9E2C-13FFD5E01B79}">
      <dsp:nvSpPr>
        <dsp:cNvPr id="0" name=""/>
        <dsp:cNvSpPr/>
      </dsp:nvSpPr>
      <dsp:spPr>
        <a:xfrm>
          <a:off x="494421" y="2515562"/>
          <a:ext cx="6893230" cy="846376"/>
        </a:xfrm>
        <a:prstGeom prst="rect">
          <a:avLst/>
        </a:prstGeom>
        <a:solidFill>
          <a:srgbClr val="99FFCC"/>
        </a:solidFill>
        <a:ln>
          <a:noFill/>
        </a:ln>
        <a:effectLst>
          <a:outerShdw blurRad="381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8893" tIns="60960" rIns="60960" bIns="6096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400" b="1" kern="1200" dirty="0" smtClean="0">
              <a:solidFill>
                <a:schemeClr val="tx1"/>
              </a:solidFill>
            </a:rPr>
            <a:t>Тұтынушы сұранысы және нарық қажеттілігіне байланысты бағыт;</a:t>
          </a:r>
          <a:endParaRPr lang="ru-RU" sz="2400" b="1" kern="1200" dirty="0">
            <a:solidFill>
              <a:schemeClr val="tx1"/>
            </a:solidFill>
          </a:endParaRPr>
        </a:p>
      </dsp:txBody>
      <dsp:txXfrm>
        <a:off x="494421" y="2515562"/>
        <a:ext cx="6893230" cy="846376"/>
      </dsp:txXfrm>
    </dsp:sp>
    <dsp:sp modelId="{36EBC703-F723-47AA-BF6A-A7CA5B3A1B36}">
      <dsp:nvSpPr>
        <dsp:cNvPr id="0" name=""/>
        <dsp:cNvSpPr/>
      </dsp:nvSpPr>
      <dsp:spPr>
        <a:xfrm flipH="1">
          <a:off x="517866" y="2460502"/>
          <a:ext cx="1094454" cy="91164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0800" h="190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7D136018-3C90-4C53-9FBB-0D235A0B3938}">
      <dsp:nvSpPr>
        <dsp:cNvPr id="0" name=""/>
        <dsp:cNvSpPr/>
      </dsp:nvSpPr>
      <dsp:spPr>
        <a:xfrm>
          <a:off x="904695" y="3645288"/>
          <a:ext cx="6390102" cy="729314"/>
        </a:xfrm>
        <a:prstGeom prst="rect">
          <a:avLst/>
        </a:prstGeom>
        <a:solidFill>
          <a:srgbClr val="99FFCC"/>
        </a:solidFill>
        <a:ln>
          <a:noFill/>
        </a:ln>
        <a:effectLst>
          <a:outerShdw blurRad="381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8893" tIns="60960" rIns="60960" bIns="6096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400" b="1" kern="1200" dirty="0" smtClean="0">
              <a:solidFill>
                <a:schemeClr val="tx1"/>
              </a:solidFill>
            </a:rPr>
            <a:t>Қаржы – шаруашылық дербестік және шешім қабылдаудағы жауапкершілік;</a:t>
          </a:r>
          <a:endParaRPr lang="ru-RU" sz="2400" b="1" kern="1200" dirty="0">
            <a:solidFill>
              <a:schemeClr val="tx1"/>
            </a:solidFill>
          </a:endParaRPr>
        </a:p>
      </dsp:txBody>
      <dsp:txXfrm>
        <a:off x="904695" y="3645288"/>
        <a:ext cx="6390102" cy="729314"/>
      </dsp:txXfrm>
    </dsp:sp>
    <dsp:sp modelId="{2EB2A0B8-EA8C-4089-A9B7-23304F27F1CA}">
      <dsp:nvSpPr>
        <dsp:cNvPr id="0" name=""/>
        <dsp:cNvSpPr/>
      </dsp:nvSpPr>
      <dsp:spPr>
        <a:xfrm>
          <a:off x="448874" y="3554124"/>
          <a:ext cx="911642" cy="91164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0800" h="190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5DB34F45-9E51-452F-86FA-8629CD0D0685}">
      <dsp:nvSpPr>
        <dsp:cNvPr id="0" name=""/>
        <dsp:cNvSpPr/>
      </dsp:nvSpPr>
      <dsp:spPr>
        <a:xfrm>
          <a:off x="382090" y="4662517"/>
          <a:ext cx="6912707" cy="882098"/>
        </a:xfrm>
        <a:prstGeom prst="rect">
          <a:avLst/>
        </a:prstGeom>
        <a:solidFill>
          <a:srgbClr val="CCFFFF"/>
        </a:solidFill>
        <a:ln>
          <a:noFill/>
        </a:ln>
        <a:effectLst>
          <a:outerShdw blurRad="381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8893" tIns="60960" rIns="60960" bIns="6096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400" b="1" kern="1200" dirty="0" smtClean="0">
              <a:solidFill>
                <a:schemeClr val="tx1"/>
              </a:solidFill>
            </a:rPr>
            <a:t>Салықты басқарумен байланысты қызметтің тиімділігі.</a:t>
          </a:r>
          <a:endParaRPr lang="ru-RU" sz="2400" b="1" kern="1200" dirty="0">
            <a:solidFill>
              <a:schemeClr val="tx1"/>
            </a:solidFill>
          </a:endParaRPr>
        </a:p>
      </dsp:txBody>
      <dsp:txXfrm>
        <a:off x="382090" y="4662517"/>
        <a:ext cx="6912707" cy="882098"/>
      </dsp:txXfrm>
    </dsp:sp>
    <dsp:sp modelId="{CDD3A39D-56DB-4BC2-B5E6-5A56B3A7E53D}">
      <dsp:nvSpPr>
        <dsp:cNvPr id="0" name=""/>
        <dsp:cNvSpPr/>
      </dsp:nvSpPr>
      <dsp:spPr>
        <a:xfrm>
          <a:off x="-73730" y="4647745"/>
          <a:ext cx="911642" cy="91164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0800" h="190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3#1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10.09.2021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10.09.2021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10.09.2021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10.09.2021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10.09.2021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10.09.2021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10.09.2021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10.09.2021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10.09.2021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10.09.2021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10.09.2021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B4C71EC6-210F-42DE-9C53-41977AD35B3D}" type="datetimeFigureOut">
              <a:rPr lang="ru-RU" smtClean="0"/>
              <a:pPr/>
              <a:t>10.09.2021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00100" y="2060848"/>
            <a:ext cx="7543800" cy="1440160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lang="kk-KZ" sz="3200" b="1" dirty="0" smtClean="0">
                <a:latin typeface="+mn-lt"/>
              </a:rPr>
              <a:t>Тақырып 1. Салық менеджментінің теориясы және оны ұйымдастыру</a:t>
            </a:r>
            <a:endParaRPr lang="ru-RU" sz="32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0393035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67612623"/>
              </p:ext>
            </p:extLst>
          </p:nvPr>
        </p:nvGraphicFramePr>
        <p:xfrm>
          <a:off x="762000" y="685800"/>
          <a:ext cx="7543800" cy="51914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624884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4581128"/>
            <a:ext cx="6788224" cy="1591072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1258888" y="1916832"/>
          <a:ext cx="6841503" cy="26642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0501"/>
                <a:gridCol w="2280501"/>
                <a:gridCol w="2280501"/>
              </a:tblGrid>
              <a:tr h="266429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k-KZ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k-KZ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k-KZ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Басқару объектісінің күрделілігі;</a:t>
                      </a:r>
                      <a:endParaRPr lang="ru-RU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k-KZ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k-KZ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k-KZ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Басқарудың көптеген функциясының айналымы;</a:t>
                      </a:r>
                      <a:endParaRPr lang="ru-RU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/>
                      <a:endParaRPr lang="kk-KZ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 algn="ctr"/>
                      <a:endParaRPr lang="kk-KZ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 algn="ctr"/>
                      <a:endParaRPr lang="kk-KZ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 algn="ctr"/>
                      <a:r>
                        <a:rPr lang="kk-KZ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Көпсатылық және көпаспектілі жүйенің несиелік процессін басқару</a:t>
                      </a:r>
                      <a:endParaRPr lang="ru-RU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971600" y="620688"/>
            <a:ext cx="684076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2400" b="1" dirty="0" smtClean="0"/>
              <a:t>Салық менеджментінің көпжақтылығы мынадай принциптермен анықталады: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ru-RU" dirty="0" err="1" smtClean="0">
                <a:solidFill>
                  <a:schemeClr val="tx1"/>
                </a:solidFill>
              </a:rPr>
              <a:t>Салықтық </a:t>
            </a:r>
            <a:r>
              <a:rPr lang="ru-RU" dirty="0" smtClean="0">
                <a:solidFill>
                  <a:schemeClr val="tx1"/>
                </a:solidFill>
              </a:rPr>
              <a:t>менеджмент </a:t>
            </a:r>
            <a:r>
              <a:rPr lang="ru-RU" dirty="0" err="1" smtClean="0">
                <a:solidFill>
                  <a:schemeClr val="tx1"/>
                </a:solidFill>
              </a:rPr>
              <a:t>салықтық басқару жүйесі ретінде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оның функционалдық мақсатын көрсететін құрылымдық элементтерден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тұрады</a:t>
            </a:r>
            <a:r>
              <a:rPr lang="ru-RU" dirty="0" smtClean="0">
                <a:solidFill>
                  <a:schemeClr val="tx1"/>
                </a:solidFill>
              </a:rPr>
              <a:t>: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46835485"/>
              </p:ext>
            </p:extLst>
          </p:nvPr>
        </p:nvGraphicFramePr>
        <p:xfrm>
          <a:off x="762000" y="404664"/>
          <a:ext cx="7543800" cy="60486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534560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kk-KZ" dirty="0" smtClean="0">
                <a:solidFill>
                  <a:schemeClr val="tx1"/>
                </a:solidFill>
              </a:rPr>
              <a:t> Салық менеджментi - бұл макро және микродеңгейдегi салық табыстары және салық шығындарының ғылыми қисынды нарықтық формалар және әдiстердiң қолдануы және басқарудың төңiрегiдегi шешiм қабылдауы, мемлекеттiк және салық ағындарының бiрлескен басқару  жүйе жолы.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404664"/>
            <a:ext cx="7772400" cy="43204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dirty="0" err="1" smtClean="0">
                <a:solidFill>
                  <a:srgbClr val="FF0000"/>
                </a:solidFill>
                <a:latin typeface="+mn-lt"/>
              </a:rPr>
              <a:t>Салықтық менеджменттің міндеттері</a:t>
            </a:r>
            <a:r>
              <a:rPr lang="ru-RU" sz="2800" b="1" dirty="0" smtClean="0">
                <a:solidFill>
                  <a:srgbClr val="FF0000"/>
                </a:solidFill>
                <a:latin typeface="+mn-lt"/>
              </a:rPr>
              <a:t> </a:t>
            </a:r>
            <a:r>
              <a:rPr lang="ru-RU" sz="2800" b="1" dirty="0" err="1" smtClean="0">
                <a:solidFill>
                  <a:srgbClr val="FF0000"/>
                </a:solidFill>
                <a:latin typeface="+mn-lt"/>
              </a:rPr>
              <a:t>келесідей</a:t>
            </a:r>
            <a:r>
              <a:rPr lang="ru-RU" sz="2800" b="1" dirty="0" smtClean="0">
                <a:solidFill>
                  <a:srgbClr val="FF0000"/>
                </a:solidFill>
                <a:latin typeface="+mn-lt"/>
              </a:rPr>
              <a:t>: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340768"/>
            <a:ext cx="8676456" cy="5179095"/>
          </a:xfrm>
        </p:spPr>
        <p:txBody>
          <a:bodyPr>
            <a:noAutofit/>
          </a:bodyPr>
          <a:lstStyle/>
          <a:p>
            <a:pPr marL="457200" indent="-457200">
              <a:spcBef>
                <a:spcPts val="0"/>
              </a:spcBef>
              <a:buFont typeface="Wingdings" pitchFamily="2" charset="2"/>
              <a:buAutoNum type="arabicPeriod"/>
              <a:defRPr/>
            </a:pPr>
            <a:r>
              <a:rPr lang="ru-RU" sz="2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- </a:t>
            </a:r>
            <a:r>
              <a:rPr lang="ru-RU" sz="22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басқару</a:t>
            </a:r>
            <a:r>
              <a:rPr lang="ru-RU" sz="2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ru-RU" sz="22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субъектісінің</a:t>
            </a:r>
            <a:r>
              <a:rPr lang="ru-RU" sz="2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ru-RU" sz="22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қызметі</a:t>
            </a:r>
            <a:r>
              <a:rPr lang="ru-RU" sz="2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2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ru-RU" sz="22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үшін</a:t>
            </a:r>
            <a:r>
              <a:rPr lang="ru-RU" sz="2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ru-RU" sz="22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салық</a:t>
            </a:r>
            <a:r>
              <a:rPr lang="ru-RU" sz="2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ru-RU" sz="22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түсімдерінің</a:t>
            </a:r>
            <a:r>
              <a:rPr lang="ru-RU" sz="2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ru-RU" sz="22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көздерін</a:t>
            </a:r>
            <a:r>
              <a:rPr lang="ru-RU" sz="2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ru-RU" sz="22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қамтамасыз</a:t>
            </a:r>
            <a:r>
              <a:rPr lang="ru-RU" sz="2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ru-RU" sz="22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ету</a:t>
            </a:r>
            <a:r>
              <a:rPr lang="ru-RU" sz="2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;</a:t>
            </a:r>
          </a:p>
          <a:p>
            <a:pPr marL="457200" indent="-457200">
              <a:spcBef>
                <a:spcPts val="0"/>
              </a:spcBef>
              <a:buFont typeface="Wingdings" pitchFamily="2" charset="2"/>
              <a:buAutoNum type="arabicPeriod"/>
              <a:defRPr/>
            </a:pPr>
            <a:r>
              <a:rPr lang="ru-RU" sz="2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- </a:t>
            </a:r>
            <a:r>
              <a:rPr lang="ru-RU" sz="22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салықтық түсімдер </a:t>
            </a:r>
            <a:r>
              <a:rPr lang="ru-RU" sz="2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мен </a:t>
            </a:r>
            <a:r>
              <a:rPr lang="ru-RU" sz="22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салықтық пайданы</a:t>
            </a:r>
            <a:r>
              <a:rPr lang="ru-RU" sz="2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ru-RU" sz="22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тиімді</a:t>
            </a:r>
            <a:r>
              <a:rPr lang="ru-RU" sz="2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ru-RU" sz="22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пайдалану</a:t>
            </a:r>
            <a:r>
              <a:rPr lang="ru-RU" sz="2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;</a:t>
            </a:r>
          </a:p>
          <a:p>
            <a:pPr marL="457200" indent="-457200">
              <a:spcBef>
                <a:spcPts val="0"/>
              </a:spcBef>
              <a:buFont typeface="Wingdings" pitchFamily="2" charset="2"/>
              <a:buAutoNum type="arabicPeriod"/>
              <a:defRPr/>
            </a:pPr>
            <a:r>
              <a:rPr lang="ru-RU" sz="2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- </a:t>
            </a:r>
            <a:r>
              <a:rPr lang="ru-RU" sz="22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кіріс</a:t>
            </a:r>
            <a:r>
              <a:rPr lang="ru-RU" sz="2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ru-RU" sz="22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және шығыс салық ағымдарын оңтайландыру;</a:t>
            </a:r>
            <a:endParaRPr lang="ru-RU" sz="2200" dirty="0" smtClean="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marL="457200" indent="-457200">
              <a:spcBef>
                <a:spcPts val="0"/>
              </a:spcBef>
              <a:buFont typeface="Wingdings" pitchFamily="2" charset="2"/>
              <a:buAutoNum type="arabicPeriod"/>
              <a:defRPr/>
            </a:pPr>
            <a:r>
              <a:rPr lang="ru-RU" sz="2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- </a:t>
            </a:r>
            <a:r>
              <a:rPr lang="ru-RU" sz="22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салықтық тәуекелдердің қолайлы деңгейінде салықтық пайданың өсуін (салықтық түсімдер </a:t>
            </a:r>
            <a:r>
              <a:rPr lang="ru-RU" sz="2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мен </a:t>
            </a:r>
            <a:r>
              <a:rPr lang="ru-RU" sz="22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салықтық шығыстар арасындағы айырмашылықты</a:t>
            </a:r>
            <a:r>
              <a:rPr lang="ru-RU" sz="2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) </a:t>
            </a:r>
            <a:r>
              <a:rPr lang="ru-RU" sz="22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қамтамасыз ету</a:t>
            </a:r>
            <a:r>
              <a:rPr lang="ru-RU" sz="2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;</a:t>
            </a:r>
          </a:p>
          <a:p>
            <a:pPr marL="457200" indent="-457200">
              <a:spcBef>
                <a:spcPts val="0"/>
              </a:spcBef>
              <a:buFont typeface="Wingdings" pitchFamily="2" charset="2"/>
              <a:buAutoNum type="arabicPeriod"/>
              <a:defRPr/>
            </a:pPr>
            <a:r>
              <a:rPr lang="ru-RU" sz="2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- </a:t>
            </a:r>
            <a:r>
              <a:rPr lang="ru-RU" sz="22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салықтық пайданың берілген</a:t>
            </a:r>
            <a:r>
              <a:rPr lang="ru-RU" sz="2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ru-RU" sz="22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көлемі бойынша</a:t>
            </a:r>
            <a:r>
              <a:rPr lang="ru-RU" sz="2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ru-RU" sz="22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салықтық тәуекелдерді барынша</a:t>
            </a:r>
            <a:r>
              <a:rPr lang="ru-RU" sz="2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ru-RU" sz="22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азайту</a:t>
            </a:r>
            <a:r>
              <a:rPr lang="ru-RU" sz="2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;</a:t>
            </a:r>
          </a:p>
          <a:p>
            <a:pPr marL="457200" indent="-457200">
              <a:spcBef>
                <a:spcPts val="0"/>
              </a:spcBef>
              <a:buFont typeface="Wingdings" pitchFamily="2" charset="2"/>
              <a:buAutoNum type="arabicPeriod"/>
              <a:defRPr/>
            </a:pPr>
            <a:r>
              <a:rPr lang="ru-RU" sz="2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- </a:t>
            </a:r>
            <a:r>
              <a:rPr lang="ru-RU" sz="22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басқару субъектісінің қаржылық тұрақтылығы </a:t>
            </a:r>
            <a:r>
              <a:rPr lang="ru-RU" sz="2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мен </a:t>
            </a:r>
            <a:r>
              <a:rPr lang="ru-RU" sz="22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төлем қабілеттілігіне қол жеткізу</a:t>
            </a:r>
            <a:r>
              <a:rPr lang="ru-RU" sz="2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;</a:t>
            </a:r>
          </a:p>
          <a:p>
            <a:pPr marL="457200" indent="-457200">
              <a:spcBef>
                <a:spcPts val="0"/>
              </a:spcBef>
              <a:buFont typeface="Wingdings" pitchFamily="2" charset="2"/>
              <a:buAutoNum type="arabicPeriod"/>
              <a:defRPr/>
            </a:pPr>
            <a:r>
              <a:rPr lang="ru-RU" sz="2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- </a:t>
            </a:r>
            <a:r>
              <a:rPr lang="ru-RU" sz="22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басқару тәжірибесіне салықтық жоспарлау</a:t>
            </a:r>
            <a:r>
              <a:rPr lang="ru-RU" sz="2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мен </a:t>
            </a:r>
            <a:r>
              <a:rPr lang="ru-RU" sz="22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бюджеттеу</a:t>
            </a:r>
            <a:r>
              <a:rPr lang="ru-RU" sz="2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ru-RU" sz="22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жүйесін енгізу</a:t>
            </a:r>
            <a:r>
              <a:rPr lang="ru-RU" sz="2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;</a:t>
            </a:r>
          </a:p>
          <a:p>
            <a:pPr marL="457200" indent="-457200">
              <a:spcBef>
                <a:spcPts val="0"/>
              </a:spcBef>
              <a:buFont typeface="Wingdings" pitchFamily="2" charset="2"/>
              <a:buAutoNum type="arabicPeriod"/>
              <a:defRPr/>
            </a:pPr>
            <a:r>
              <a:rPr lang="ru-RU" sz="2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- </a:t>
            </a:r>
            <a:r>
              <a:rPr lang="ru-RU" sz="22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салықтық реттеу</a:t>
            </a:r>
            <a:r>
              <a:rPr lang="ru-RU" sz="2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мен </a:t>
            </a:r>
            <a:r>
              <a:rPr lang="ru-RU" sz="22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салықтық бақылау шараларының тиімділігін</a:t>
            </a:r>
            <a:r>
              <a:rPr lang="ru-RU" sz="2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ru-RU" sz="22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арттыру</a:t>
            </a:r>
            <a:r>
              <a:rPr lang="ru-RU" sz="2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;</a:t>
            </a:r>
          </a:p>
          <a:p>
            <a:pPr marL="457200" indent="-457200">
              <a:spcBef>
                <a:spcPts val="0"/>
              </a:spcBef>
              <a:buFont typeface="Wingdings" pitchFamily="2" charset="2"/>
              <a:buAutoNum type="arabicPeriod"/>
              <a:defRPr/>
            </a:pPr>
            <a:r>
              <a:rPr lang="ru-RU" sz="2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- </a:t>
            </a:r>
            <a:r>
              <a:rPr lang="ru-RU" sz="22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басқа тапсырмалар</a:t>
            </a:r>
            <a:r>
              <a:rPr lang="ru-RU" sz="2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ctr"/>
            <a:r>
              <a:rPr lang="kk-KZ" sz="3200" b="1" dirty="0" smtClean="0">
                <a:solidFill>
                  <a:schemeClr val="tx1"/>
                </a:solidFill>
              </a:rPr>
              <a:t>Салық менеджментінің басқару жүйесі сияқты өзінің объектісі және субъектісі бар.</a:t>
            </a:r>
            <a:endParaRPr lang="ru-RU" sz="3200" dirty="0" smtClean="0">
              <a:solidFill>
                <a:schemeClr val="tx1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44068257"/>
              </p:ext>
            </p:extLst>
          </p:nvPr>
        </p:nvGraphicFramePr>
        <p:xfrm>
          <a:off x="395536" y="476672"/>
          <a:ext cx="8352928" cy="55446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8328877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kk-KZ" sz="3200" dirty="0" smtClean="0">
                <a:solidFill>
                  <a:srgbClr val="FF0000"/>
                </a:solidFill>
              </a:rPr>
              <a:t>Мемлекеттік және кәсіпорын салық менеджментінің мақсаттары әртүрлі; </a:t>
            </a:r>
          </a:p>
          <a:p>
            <a:pPr algn="ctr"/>
            <a:r>
              <a:rPr lang="kk-KZ" dirty="0" smtClean="0">
                <a:solidFill>
                  <a:schemeClr val="tx1"/>
                </a:solidFill>
              </a:rPr>
              <a:t>мемлекет салық түсімдерінің өсуін көздесе, </a:t>
            </a:r>
          </a:p>
          <a:p>
            <a:pPr algn="ctr"/>
            <a:r>
              <a:rPr lang="kk-KZ" dirty="0" smtClean="0">
                <a:solidFill>
                  <a:schemeClr val="tx1"/>
                </a:solidFill>
              </a:rPr>
              <a:t>кәсіпорын салық төлемдерінің төмендеуін көздейді.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57858620"/>
              </p:ext>
            </p:extLst>
          </p:nvPr>
        </p:nvGraphicFramePr>
        <p:xfrm>
          <a:off x="762000" y="685800"/>
          <a:ext cx="7543800" cy="51194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465176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kk-KZ" sz="2800" b="1" dirty="0" smtClean="0">
                <a:solidFill>
                  <a:schemeClr val="tx1"/>
                </a:solidFill>
              </a:rPr>
              <a:t> Дәрістің  мақсаты: </a:t>
            </a:r>
            <a:r>
              <a:rPr lang="kk-KZ" sz="2800" dirty="0" smtClean="0">
                <a:solidFill>
                  <a:schemeClr val="tx1"/>
                </a:solidFill>
              </a:rPr>
              <a:t>Салық  менеджментінің  теориясы мен оны ұйымдастыру бойынша  оқып үйрету.</a:t>
            </a:r>
            <a:endParaRPr lang="ru-RU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kk-KZ" b="1" dirty="0" smtClean="0">
                <a:solidFill>
                  <a:schemeClr val="tx1"/>
                </a:solidFill>
              </a:rPr>
              <a:t>Салық менеджментінің мақсаты және тиімділігі, макро және микро деңгейдегі салық ағымдарының қозғалысы ұйым және салық процессінің қызметі арқылы қамтамасыз етіледі.</a:t>
            </a:r>
            <a:endParaRPr lang="ru-RU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43723395"/>
              </p:ext>
            </p:extLst>
          </p:nvPr>
        </p:nvGraphicFramePr>
        <p:xfrm>
          <a:off x="762000" y="685800"/>
          <a:ext cx="7543800" cy="54795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8979365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k-KZ" dirty="0" smtClean="0"/>
              <a:t> Салықтық менеджмент салық қатынастарын нарықтық басқарудың маңызды түрі бола отырып,тек, нарықтық ортада ғана қолданыла алады.</a:t>
            </a:r>
            <a:endParaRPr lang="ru-RU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24736519"/>
              </p:ext>
            </p:extLst>
          </p:nvPr>
        </p:nvGraphicFramePr>
        <p:xfrm>
          <a:off x="762000" y="404664"/>
          <a:ext cx="7543800" cy="58326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6396568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62000" y="260648"/>
            <a:ext cx="7986464" cy="5832648"/>
          </a:xfrm>
        </p:spPr>
        <p:txBody>
          <a:bodyPr>
            <a:noAutofit/>
          </a:bodyPr>
          <a:lstStyle/>
          <a:p>
            <a:pPr algn="ctr"/>
            <a:r>
              <a:rPr lang="ru-RU" b="1" dirty="0" err="1" smtClean="0">
                <a:solidFill>
                  <a:srgbClr val="C00000"/>
                </a:solidFill>
              </a:rPr>
              <a:t>Салық механизмінің негізгі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</a:rPr>
              <a:t>элементтері</a:t>
            </a:r>
            <a:r>
              <a:rPr lang="ru-RU" b="1" dirty="0" smtClean="0">
                <a:solidFill>
                  <a:srgbClr val="C00000"/>
                </a:solidFill>
              </a:rPr>
              <a:t>:</a:t>
            </a:r>
          </a:p>
          <a:p>
            <a:pPr algn="ctr"/>
            <a:endParaRPr lang="ru-RU" b="1" dirty="0" smtClean="0">
              <a:solidFill>
                <a:srgbClr val="C00000"/>
              </a:solidFill>
            </a:endParaRPr>
          </a:p>
          <a:p>
            <a:r>
              <a:rPr lang="ru-RU" dirty="0" smtClean="0">
                <a:solidFill>
                  <a:schemeClr val="tx1"/>
                </a:solidFill>
              </a:rPr>
              <a:t>1. </a:t>
            </a:r>
            <a:r>
              <a:rPr lang="ru-RU" dirty="0" err="1" smtClean="0">
                <a:solidFill>
                  <a:schemeClr val="tx1"/>
                </a:solidFill>
              </a:rPr>
              <a:t>Құралдар </a:t>
            </a:r>
            <a:r>
              <a:rPr lang="ru-RU" dirty="0" smtClean="0">
                <a:solidFill>
                  <a:schemeClr val="tx1"/>
                </a:solidFill>
              </a:rPr>
              <a:t>(</a:t>
            </a:r>
            <a:r>
              <a:rPr lang="ru-RU" dirty="0" err="1" smtClean="0">
                <a:solidFill>
                  <a:schemeClr val="tx1"/>
                </a:solidFill>
              </a:rPr>
              <a:t>рычагтар</a:t>
            </a:r>
            <a:r>
              <a:rPr lang="ru-RU" dirty="0" smtClean="0">
                <a:solidFill>
                  <a:schemeClr val="tx1"/>
                </a:solidFill>
              </a:rPr>
              <a:t>) - </a:t>
            </a:r>
            <a:r>
              <a:rPr lang="ru-RU" dirty="0" err="1" smtClean="0">
                <a:solidFill>
                  <a:schemeClr val="tx1"/>
                </a:solidFill>
              </a:rPr>
              <a:t>салық ставкалары</a:t>
            </a:r>
            <a:r>
              <a:rPr lang="ru-RU" dirty="0" smtClean="0">
                <a:solidFill>
                  <a:schemeClr val="tx1"/>
                </a:solidFill>
              </a:rPr>
              <a:t>, </a:t>
            </a:r>
            <a:r>
              <a:rPr lang="ru-RU" dirty="0" err="1" smtClean="0">
                <a:solidFill>
                  <a:schemeClr val="tx1"/>
                </a:solidFill>
              </a:rPr>
              <a:t>төлем мерзімі</a:t>
            </a:r>
            <a:r>
              <a:rPr lang="ru-RU" dirty="0" smtClean="0">
                <a:solidFill>
                  <a:schemeClr val="tx1"/>
                </a:solidFill>
              </a:rPr>
              <a:t>, </a:t>
            </a:r>
            <a:r>
              <a:rPr lang="ru-RU" dirty="0" err="1" smtClean="0">
                <a:solidFill>
                  <a:schemeClr val="tx1"/>
                </a:solidFill>
              </a:rPr>
              <a:t>салық </a:t>
            </a:r>
            <a:r>
              <a:rPr lang="ru-RU" dirty="0" smtClean="0">
                <a:solidFill>
                  <a:schemeClr val="tx1"/>
                </a:solidFill>
              </a:rPr>
              <a:t>салу </a:t>
            </a:r>
            <a:r>
              <a:rPr lang="ru-RU" dirty="0" err="1" smtClean="0">
                <a:solidFill>
                  <a:schemeClr val="tx1"/>
                </a:solidFill>
              </a:rPr>
              <a:t>әдістері</a:t>
            </a:r>
            <a:r>
              <a:rPr lang="ru-RU" dirty="0" smtClean="0">
                <a:solidFill>
                  <a:schemeClr val="tx1"/>
                </a:solidFill>
              </a:rPr>
              <a:t>, </a:t>
            </a:r>
            <a:r>
              <a:rPr lang="ru-RU" dirty="0" err="1" smtClean="0">
                <a:solidFill>
                  <a:schemeClr val="tx1"/>
                </a:solidFill>
              </a:rPr>
              <a:t>санкциялар</a:t>
            </a:r>
            <a:r>
              <a:rPr lang="ru-RU" dirty="0" smtClean="0">
                <a:solidFill>
                  <a:schemeClr val="tx1"/>
                </a:solidFill>
              </a:rPr>
              <a:t>, </a:t>
            </a:r>
            <a:r>
              <a:rPr lang="ru-RU" dirty="0" err="1" smtClean="0">
                <a:solidFill>
                  <a:schemeClr val="tx1"/>
                </a:solidFill>
              </a:rPr>
              <a:t>салықтық ынталандыру</a:t>
            </a:r>
            <a:r>
              <a:rPr lang="ru-RU" dirty="0" smtClean="0">
                <a:solidFill>
                  <a:schemeClr val="tx1"/>
                </a:solidFill>
              </a:rPr>
              <a:t>.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2. </a:t>
            </a:r>
            <a:r>
              <a:rPr lang="ru-RU" dirty="0" err="1" smtClean="0">
                <a:solidFill>
                  <a:schemeClr val="tx1"/>
                </a:solidFill>
              </a:rPr>
              <a:t>Әдістер </a:t>
            </a:r>
            <a:r>
              <a:rPr lang="ru-RU" dirty="0" smtClean="0">
                <a:solidFill>
                  <a:schemeClr val="tx1"/>
                </a:solidFill>
              </a:rPr>
              <a:t>- </a:t>
            </a:r>
            <a:r>
              <a:rPr lang="ru-RU" dirty="0" err="1" smtClean="0">
                <a:solidFill>
                  <a:schemeClr val="tx1"/>
                </a:solidFill>
              </a:rPr>
              <a:t>жоспарлау</a:t>
            </a:r>
            <a:r>
              <a:rPr lang="ru-RU" dirty="0" smtClean="0">
                <a:solidFill>
                  <a:schemeClr val="tx1"/>
                </a:solidFill>
              </a:rPr>
              <a:t>, </a:t>
            </a:r>
            <a:r>
              <a:rPr lang="ru-RU" dirty="0" err="1" smtClean="0">
                <a:solidFill>
                  <a:schemeClr val="tx1"/>
                </a:solidFill>
              </a:rPr>
              <a:t>реттеу</a:t>
            </a:r>
            <a:r>
              <a:rPr lang="ru-RU" dirty="0" smtClean="0">
                <a:solidFill>
                  <a:schemeClr val="tx1"/>
                </a:solidFill>
              </a:rPr>
              <a:t>, </a:t>
            </a:r>
            <a:r>
              <a:rPr lang="ru-RU" dirty="0" err="1" smtClean="0">
                <a:solidFill>
                  <a:schemeClr val="tx1"/>
                </a:solidFill>
              </a:rPr>
              <a:t>бақылау.</a:t>
            </a:r>
            <a:endParaRPr lang="ru-RU" dirty="0" smtClean="0">
              <a:solidFill>
                <a:schemeClr val="tx1"/>
              </a:solidFill>
            </a:endParaRPr>
          </a:p>
          <a:p>
            <a:r>
              <a:rPr lang="ru-RU" dirty="0" smtClean="0">
                <a:solidFill>
                  <a:schemeClr val="tx1"/>
                </a:solidFill>
              </a:rPr>
              <a:t>3. </a:t>
            </a:r>
            <a:r>
              <a:rPr lang="ru-RU" dirty="0" err="1" smtClean="0">
                <a:solidFill>
                  <a:schemeClr val="tx1"/>
                </a:solidFill>
              </a:rPr>
              <a:t>Нормативтік</a:t>
            </a:r>
            <a:r>
              <a:rPr lang="ru-RU" dirty="0" smtClean="0">
                <a:solidFill>
                  <a:schemeClr val="tx1"/>
                </a:solidFill>
              </a:rPr>
              <a:t> база - </a:t>
            </a:r>
            <a:r>
              <a:rPr lang="ru-RU" dirty="0" err="1" smtClean="0">
                <a:solidFill>
                  <a:schemeClr val="tx1"/>
                </a:solidFill>
              </a:rPr>
              <a:t>салық </a:t>
            </a:r>
            <a:r>
              <a:rPr lang="ru-RU" dirty="0" smtClean="0">
                <a:solidFill>
                  <a:schemeClr val="tx1"/>
                </a:solidFill>
              </a:rPr>
              <a:t>салу </a:t>
            </a:r>
            <a:r>
              <a:rPr lang="ru-RU" dirty="0" err="1" smtClean="0">
                <a:solidFill>
                  <a:schemeClr val="tx1"/>
                </a:solidFill>
              </a:rPr>
              <a:t>саласындағы қатынастарды реттейтін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заңдар</a:t>
            </a:r>
            <a:r>
              <a:rPr lang="ru-RU" dirty="0" smtClean="0">
                <a:solidFill>
                  <a:schemeClr val="tx1"/>
                </a:solidFill>
              </a:rPr>
              <a:t>.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4. </a:t>
            </a:r>
            <a:r>
              <a:rPr lang="ru-RU" dirty="0" err="1" smtClean="0">
                <a:solidFill>
                  <a:schemeClr val="tx1"/>
                </a:solidFill>
              </a:rPr>
              <a:t>Ақпараттық қамтамасыз ету</a:t>
            </a:r>
            <a:r>
              <a:rPr lang="ru-RU" dirty="0" smtClean="0">
                <a:solidFill>
                  <a:schemeClr val="tx1"/>
                </a:solidFill>
              </a:rPr>
              <a:t> - </a:t>
            </a:r>
            <a:r>
              <a:rPr lang="ru-RU" dirty="0" err="1" smtClean="0">
                <a:solidFill>
                  <a:schemeClr val="tx1"/>
                </a:solidFill>
              </a:rPr>
              <a:t>елдің әлеуметтік -экономикалық жағдайы, әлемдік тәжірибе, қазіргі ғылыми білім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туралы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деректер</a:t>
            </a:r>
            <a:r>
              <a:rPr lang="ru-RU" dirty="0" smtClean="0">
                <a:solidFill>
                  <a:schemeClr val="tx1"/>
                </a:solidFill>
              </a:rPr>
              <a:t>.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5. </a:t>
            </a:r>
            <a:r>
              <a:rPr lang="ru-RU" dirty="0" err="1" smtClean="0">
                <a:solidFill>
                  <a:schemeClr val="tx1"/>
                </a:solidFill>
              </a:rPr>
              <a:t>Салық жүйесінің басқару органдары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517086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3068960"/>
            <a:ext cx="6781800" cy="1600200"/>
          </a:xfrm>
        </p:spPr>
        <p:txBody>
          <a:bodyPr>
            <a:noAutofit/>
          </a:bodyPr>
          <a:lstStyle/>
          <a:p>
            <a:pPr algn="ctr"/>
            <a:r>
              <a:rPr lang="ru-RU" sz="6000" i="1" dirty="0" err="1">
                <a:solidFill>
                  <a:srgbClr val="7030A0"/>
                </a:solidFill>
                <a:latin typeface="+mn-lt"/>
              </a:rPr>
              <a:t>Назарларыңызға</a:t>
            </a:r>
            <a:r>
              <a:rPr lang="ru-RU" sz="6000" i="1" dirty="0">
                <a:solidFill>
                  <a:srgbClr val="7030A0"/>
                </a:solidFill>
                <a:latin typeface="+mn-lt"/>
              </a:rPr>
              <a:t> </a:t>
            </a:r>
            <a:r>
              <a:rPr lang="ru-RU" sz="6000" i="1" dirty="0" err="1">
                <a:solidFill>
                  <a:srgbClr val="7030A0"/>
                </a:solidFill>
                <a:latin typeface="+mn-lt"/>
              </a:rPr>
              <a:t>рахмет</a:t>
            </a:r>
            <a:r>
              <a:rPr lang="ru-RU" sz="6000" i="1" dirty="0">
                <a:solidFill>
                  <a:srgbClr val="7030A0"/>
                </a:solidFill>
                <a:latin typeface="+mn-lt"/>
              </a:rPr>
              <a:t>!</a:t>
            </a:r>
            <a:br>
              <a:rPr lang="ru-RU" sz="6000" i="1" dirty="0">
                <a:solidFill>
                  <a:srgbClr val="7030A0"/>
                </a:solidFill>
                <a:latin typeface="+mn-lt"/>
              </a:rPr>
            </a:br>
            <a:endParaRPr lang="ru-RU" sz="6000" i="1" dirty="0">
              <a:solidFill>
                <a:srgbClr val="7030A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0266396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600" y="1340768"/>
            <a:ext cx="7543800" cy="3886200"/>
          </a:xfrm>
        </p:spPr>
        <p:txBody>
          <a:bodyPr/>
          <a:lstStyle/>
          <a:p>
            <a:pPr algn="ctr">
              <a:buNone/>
            </a:pPr>
            <a:r>
              <a:rPr lang="kk-KZ" b="1" dirty="0" smtClean="0">
                <a:solidFill>
                  <a:schemeClr val="tx1"/>
                </a:solidFill>
              </a:rPr>
              <a:t>Дәрістің жоспары:</a:t>
            </a:r>
            <a:endParaRPr lang="ru-RU" b="1" dirty="0" smtClean="0">
              <a:solidFill>
                <a:schemeClr val="tx1"/>
              </a:solidFill>
            </a:endParaRPr>
          </a:p>
          <a:p>
            <a:r>
              <a:rPr lang="kk-KZ" dirty="0" smtClean="0">
                <a:solidFill>
                  <a:schemeClr val="tx1"/>
                </a:solidFill>
              </a:rPr>
              <a:t>1. Салық менеджментінің теориясы және оны ұйымдастыру</a:t>
            </a:r>
            <a:endParaRPr lang="ru-RU" dirty="0" smtClean="0">
              <a:solidFill>
                <a:schemeClr val="tx1"/>
              </a:solidFill>
            </a:endParaRPr>
          </a:p>
          <a:p>
            <a:r>
              <a:rPr lang="kk-KZ" dirty="0" smtClean="0">
                <a:solidFill>
                  <a:schemeClr val="tx1"/>
                </a:solidFill>
              </a:rPr>
              <a:t>2.Салық менеджментінің экономикалық мәні, табиғаты және оның қажеттілігі</a:t>
            </a:r>
            <a:endParaRPr lang="ru-RU" dirty="0" smtClean="0">
              <a:solidFill>
                <a:schemeClr val="tx1"/>
              </a:solidFill>
            </a:endParaRPr>
          </a:p>
          <a:p>
            <a:r>
              <a:rPr lang="kk-KZ" dirty="0" smtClean="0">
                <a:solidFill>
                  <a:schemeClr val="tx1"/>
                </a:solidFill>
              </a:rPr>
              <a:t>3.Салықтық жоспарлау салық механизмінің негізгі элементі ретінде.</a:t>
            </a:r>
            <a:endParaRPr lang="ru-RU" dirty="0" smtClean="0">
              <a:solidFill>
                <a:schemeClr val="tx1"/>
              </a:solidFill>
            </a:endParaRPr>
          </a:p>
          <a:p>
            <a:r>
              <a:rPr lang="kk-KZ" dirty="0" smtClean="0">
                <a:solidFill>
                  <a:schemeClr val="tx1"/>
                </a:solidFill>
              </a:rPr>
              <a:t>4.Салық менеджментінің түрлері.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57150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ru-RU" b="1" dirty="0" err="1" smtClean="0">
                <a:solidFill>
                  <a:srgbClr val="FF0000"/>
                </a:solidFill>
              </a:rPr>
              <a:t>Салық жүйесінің тиімділігі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салық әкімшілігінің тиімділігіне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байланысты</a:t>
            </a:r>
            <a:r>
              <a:rPr lang="ru-RU" b="1" dirty="0" smtClean="0">
                <a:solidFill>
                  <a:srgbClr val="FF0000"/>
                </a:solidFill>
              </a:rPr>
              <a:t>.</a:t>
            </a:r>
          </a:p>
          <a:p>
            <a:pPr algn="ctr"/>
            <a:endParaRPr lang="ru-RU" b="1" dirty="0" smtClean="0">
              <a:solidFill>
                <a:srgbClr val="FF0000"/>
              </a:solidFill>
            </a:endParaRPr>
          </a:p>
          <a:p>
            <a:pPr algn="just"/>
            <a:r>
              <a:rPr lang="ru-RU" b="1" dirty="0" smtClean="0">
                <a:solidFill>
                  <a:schemeClr val="tx1"/>
                </a:solidFill>
              </a:rPr>
              <a:t>Менеджмент («</a:t>
            </a:r>
            <a:r>
              <a:rPr lang="ru-RU" b="1" dirty="0" err="1" smtClean="0">
                <a:solidFill>
                  <a:schemeClr val="tx1"/>
                </a:solidFill>
              </a:rPr>
              <a:t>басқару</a:t>
            </a:r>
            <a:r>
              <a:rPr lang="ru-RU" b="1" dirty="0" smtClean="0">
                <a:solidFill>
                  <a:schemeClr val="tx1"/>
                </a:solidFill>
              </a:rPr>
              <a:t>») - </a:t>
            </a:r>
            <a:r>
              <a:rPr lang="ru-RU" b="1" dirty="0" err="1" smtClean="0">
                <a:solidFill>
                  <a:schemeClr val="tx1"/>
                </a:solidFill>
              </a:rPr>
              <a:t>белгілі</a:t>
            </a:r>
            <a:r>
              <a:rPr lang="ru-RU" b="1" dirty="0" smtClean="0">
                <a:solidFill>
                  <a:schemeClr val="tx1"/>
                </a:solidFill>
              </a:rPr>
              <a:t> </a:t>
            </a:r>
            <a:r>
              <a:rPr lang="ru-RU" b="1" dirty="0" err="1" smtClean="0">
                <a:solidFill>
                  <a:schemeClr val="tx1"/>
                </a:solidFill>
              </a:rPr>
              <a:t>бір</a:t>
            </a:r>
            <a:r>
              <a:rPr lang="ru-RU" b="1" dirty="0" smtClean="0">
                <a:solidFill>
                  <a:schemeClr val="tx1"/>
                </a:solidFill>
              </a:rPr>
              <a:t> </a:t>
            </a:r>
            <a:r>
              <a:rPr lang="ru-RU" b="1" dirty="0" err="1" smtClean="0">
                <a:solidFill>
                  <a:schemeClr val="tx1"/>
                </a:solidFill>
              </a:rPr>
              <a:t>нәтижеге жету</a:t>
            </a:r>
            <a:r>
              <a:rPr lang="ru-RU" b="1" dirty="0" smtClean="0">
                <a:solidFill>
                  <a:schemeClr val="tx1"/>
                </a:solidFill>
              </a:rPr>
              <a:t> </a:t>
            </a:r>
            <a:r>
              <a:rPr lang="ru-RU" b="1" dirty="0" err="1" smtClean="0">
                <a:solidFill>
                  <a:schemeClr val="tx1"/>
                </a:solidFill>
              </a:rPr>
              <a:t>үшін объектіге</a:t>
            </a:r>
            <a:r>
              <a:rPr lang="ru-RU" b="1" dirty="0" smtClean="0">
                <a:solidFill>
                  <a:schemeClr val="tx1"/>
                </a:solidFill>
              </a:rPr>
              <a:t> </a:t>
            </a:r>
            <a:r>
              <a:rPr lang="ru-RU" b="1" dirty="0" err="1" smtClean="0">
                <a:solidFill>
                  <a:schemeClr val="tx1"/>
                </a:solidFill>
              </a:rPr>
              <a:t>мақсатты әсер ету</a:t>
            </a:r>
            <a:r>
              <a:rPr lang="ru-RU" b="1" dirty="0" smtClean="0">
                <a:solidFill>
                  <a:schemeClr val="tx1"/>
                </a:solidFill>
              </a:rPr>
              <a:t> </a:t>
            </a:r>
            <a:r>
              <a:rPr lang="ru-RU" b="1" dirty="0" err="1" smtClean="0">
                <a:solidFill>
                  <a:schemeClr val="tx1"/>
                </a:solidFill>
              </a:rPr>
              <a:t>әдістерінің жиынтығы</a:t>
            </a:r>
            <a:r>
              <a:rPr lang="ru-RU" b="1" dirty="0" smtClean="0">
                <a:solidFill>
                  <a:schemeClr val="tx1"/>
                </a:solidFill>
              </a:rPr>
              <a:t>.</a:t>
            </a:r>
            <a:endParaRPr lang="ru-RU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67612623"/>
              </p:ext>
            </p:extLst>
          </p:nvPr>
        </p:nvGraphicFramePr>
        <p:xfrm>
          <a:off x="762000" y="685800"/>
          <a:ext cx="7543800" cy="51914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624884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89866650"/>
              </p:ext>
            </p:extLst>
          </p:nvPr>
        </p:nvGraphicFramePr>
        <p:xfrm>
          <a:off x="762000" y="685800"/>
          <a:ext cx="7543800" cy="59115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499588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k-KZ" sz="2800" dirty="0" smtClean="0">
                <a:solidFill>
                  <a:schemeClr val="tx1"/>
                </a:solidFill>
              </a:rPr>
              <a:t>«Салық менеджменті» ұғымында қаржы менеджментінің салық бөлімін салу қажет, кәсіпорын деңгейіндегідей, мемлекеттің қаржы шаруашылығының деңгейінде де. </a:t>
            </a:r>
            <a:endParaRPr lang="ru-RU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kk-KZ" dirty="0" smtClean="0">
                <a:solidFill>
                  <a:schemeClr val="tx1"/>
                </a:solidFill>
              </a:rPr>
              <a:t>Жалпы қаржыны мемлекеттік қаржы;кәсіпорын қаржысы деп бөлгендей салық менеджментінің де 2 деңгейін бөліп көрсетуге болады:</a:t>
            </a:r>
            <a:endParaRPr lang="ru-RU" dirty="0" smtClean="0">
              <a:solidFill>
                <a:schemeClr val="tx1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42717647"/>
              </p:ext>
            </p:extLst>
          </p:nvPr>
        </p:nvGraphicFramePr>
        <p:xfrm>
          <a:off x="762000" y="685800"/>
          <a:ext cx="7543800" cy="53354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7853302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281</TotalTime>
  <Words>749</Words>
  <Application>Microsoft Office PowerPoint</Application>
  <PresentationFormat>Экран (4:3)</PresentationFormat>
  <Paragraphs>74</Paragraphs>
  <Slides>25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6" baseType="lpstr">
      <vt:lpstr>NewsPrint</vt:lpstr>
      <vt:lpstr>Тақырып 1. Салық менеджментінің теориясы және оны ұйымдастыру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</vt:lpstr>
      <vt:lpstr>Презентация PowerPoint</vt:lpstr>
      <vt:lpstr>Презентация PowerPoint</vt:lpstr>
      <vt:lpstr>Презентация PowerPoint</vt:lpstr>
      <vt:lpstr>Салықтық менеджменттің міндеттері келесідей: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Назарларыңызға рахмет!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АУДИТТЕ СҰРЫПТАУДЫ ПАЙДАЛАНУ</dc:title>
  <dc:creator>user</dc:creator>
  <cp:lastModifiedBy>admin</cp:lastModifiedBy>
  <cp:revision>15</cp:revision>
  <dcterms:created xsi:type="dcterms:W3CDTF">2020-04-03T08:56:38Z</dcterms:created>
  <dcterms:modified xsi:type="dcterms:W3CDTF">2021-09-10T10:49:24Z</dcterms:modified>
</cp:coreProperties>
</file>